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7"/>
  </p:notesMasterIdLst>
  <p:sldIdLst>
    <p:sldId id="256" r:id="rId2"/>
    <p:sldId id="259" r:id="rId3"/>
    <p:sldId id="261" r:id="rId4"/>
    <p:sldId id="297" r:id="rId5"/>
    <p:sldId id="262" r:id="rId6"/>
    <p:sldId id="257" r:id="rId7"/>
    <p:sldId id="293" r:id="rId8"/>
    <p:sldId id="263" r:id="rId9"/>
    <p:sldId id="292" r:id="rId10"/>
    <p:sldId id="291" r:id="rId11"/>
    <p:sldId id="290" r:id="rId12"/>
    <p:sldId id="289" r:id="rId13"/>
    <p:sldId id="288" r:id="rId14"/>
    <p:sldId id="287" r:id="rId15"/>
    <p:sldId id="286" r:id="rId16"/>
    <p:sldId id="285" r:id="rId17"/>
    <p:sldId id="274" r:id="rId18"/>
    <p:sldId id="275" r:id="rId19"/>
    <p:sldId id="264" r:id="rId20"/>
    <p:sldId id="265" r:id="rId21"/>
    <p:sldId id="277" r:id="rId22"/>
    <p:sldId id="278" r:id="rId23"/>
    <p:sldId id="279" r:id="rId24"/>
    <p:sldId id="276" r:id="rId25"/>
    <p:sldId id="318" r:id="rId26"/>
    <p:sldId id="317" r:id="rId27"/>
    <p:sldId id="266" r:id="rId28"/>
    <p:sldId id="316" r:id="rId29"/>
    <p:sldId id="298" r:id="rId30"/>
    <p:sldId id="299" r:id="rId31"/>
    <p:sldId id="300" r:id="rId32"/>
    <p:sldId id="301" r:id="rId33"/>
    <p:sldId id="302" r:id="rId34"/>
    <p:sldId id="303" r:id="rId35"/>
    <p:sldId id="294" r:id="rId36"/>
    <p:sldId id="304" r:id="rId37"/>
    <p:sldId id="305" r:id="rId38"/>
    <p:sldId id="280" r:id="rId39"/>
    <p:sldId id="268" r:id="rId40"/>
    <p:sldId id="306" r:id="rId41"/>
    <p:sldId id="309" r:id="rId42"/>
    <p:sldId id="307" r:id="rId43"/>
    <p:sldId id="311" r:id="rId44"/>
    <p:sldId id="270" r:id="rId45"/>
    <p:sldId id="271" r:id="rId46"/>
    <p:sldId id="281" r:id="rId47"/>
    <p:sldId id="314" r:id="rId48"/>
    <p:sldId id="282" r:id="rId49"/>
    <p:sldId id="283" r:id="rId50"/>
    <p:sldId id="315" r:id="rId51"/>
    <p:sldId id="312" r:id="rId52"/>
    <p:sldId id="313" r:id="rId53"/>
    <p:sldId id="272" r:id="rId54"/>
    <p:sldId id="273" r:id="rId55"/>
    <p:sldId id="284"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9EFF29"/>
    <a:srgbClr val="C33A1F"/>
    <a:srgbClr val="003635"/>
    <a:srgbClr val="D6370C"/>
    <a:srgbClr val="0000CC"/>
    <a:srgbClr val="1D3A00"/>
    <a:srgbClr val="FF856D"/>
    <a:srgbClr val="FF2549"/>
    <a:srgbClr val="005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666" y="-4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1444" y="1423221"/>
            <a:ext cx="8251724" cy="1791928"/>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86696" y="3642852"/>
            <a:ext cx="8273846" cy="678426"/>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6" y="253833"/>
            <a:ext cx="8259098"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290484"/>
            <a:ext cx="8246070" cy="357183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321" y="443407"/>
            <a:ext cx="6820294" cy="725349"/>
          </a:xfrm>
        </p:spPr>
        <p:txBody>
          <a:bodyPr>
            <a:normAutofit/>
          </a:bodyPr>
          <a:lstStyle>
            <a:lvl1pPr algn="l">
              <a:defRPr sz="3600">
                <a:solidFill>
                  <a:schemeClr val="accent6">
                    <a:lumMod val="5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1948" y="1177436"/>
            <a:ext cx="6843252"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7943" y="175783"/>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8033"/>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80430"/>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8033"/>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80430"/>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12/10/2020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1383780"/>
            <a:ext cx="8612731" cy="1828800"/>
          </a:xfrm>
        </p:spPr>
        <p:txBody>
          <a:bodyPr>
            <a:normAutofit/>
          </a:bodyPr>
          <a:lstStyle/>
          <a:p>
            <a:r>
              <a:rPr lang="en-US" dirty="0" smtClean="0"/>
              <a:t>Model Design and Building </a:t>
            </a:r>
            <a:br>
              <a:rPr lang="en-US" dirty="0" smtClean="0"/>
            </a:br>
            <a:r>
              <a:rPr lang="en-US" dirty="0" smtClean="0"/>
              <a:t>Merit Badge</a:t>
            </a:r>
            <a:endParaRPr lang="en-US" dirty="0"/>
          </a:p>
        </p:txBody>
      </p:sp>
      <p:sp>
        <p:nvSpPr>
          <p:cNvPr id="3" name="Subtitle 2"/>
          <p:cNvSpPr>
            <a:spLocks noGrp="1"/>
          </p:cNvSpPr>
          <p:nvPr>
            <p:ph type="subTitle" idx="1"/>
          </p:nvPr>
        </p:nvSpPr>
        <p:spPr>
          <a:xfrm>
            <a:off x="634180" y="3827207"/>
            <a:ext cx="7905137" cy="730043"/>
          </a:xfrm>
        </p:spPr>
        <p:txBody>
          <a:bodyPr>
            <a:normAutofit fontScale="77500" lnSpcReduction="20000"/>
          </a:bodyPr>
          <a:lstStyle/>
          <a:p>
            <a:r>
              <a:rPr lang="en-US" dirty="0" smtClean="0"/>
              <a:t>Troop 344 and 9344</a:t>
            </a:r>
          </a:p>
          <a:p>
            <a:r>
              <a:rPr lang="en-US" dirty="0" smtClean="0"/>
              <a:t>Pemberville, OH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734" y="2220171"/>
            <a:ext cx="914400" cy="9334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814807" cy="3571838"/>
          </a:xfrm>
        </p:spPr>
        <p:txBody>
          <a:bodyPr>
            <a:normAutofit/>
          </a:bodyPr>
          <a:lstStyle/>
          <a:p>
            <a:r>
              <a:rPr lang="en-US" sz="2400" dirty="0" smtClean="0"/>
              <a:t>Vises</a:t>
            </a:r>
          </a:p>
          <a:p>
            <a:pPr lvl="1"/>
            <a:r>
              <a:rPr lang="en-US" sz="1800" dirty="0" smtClean="0"/>
              <a:t>Always attach the vise to a firm work stand and use the vise – never your hands – to secure materials.</a:t>
            </a:r>
          </a:p>
          <a:p>
            <a:pPr lvl="1"/>
            <a:r>
              <a:rPr lang="en-US" sz="1800" dirty="0" smtClean="0"/>
              <a:t>Use just enough pressure to securely hold materials.</a:t>
            </a:r>
          </a:p>
          <a:p>
            <a:pPr lvl="1"/>
            <a:r>
              <a:rPr lang="en-US" sz="1800" dirty="0" smtClean="0"/>
              <a:t>Stay clear of the vise body during drilling or cutting operations.</a:t>
            </a:r>
          </a:p>
          <a:p>
            <a:pPr lvl="1"/>
            <a:r>
              <a:rPr lang="en-US" sz="1800" dirty="0" smtClean="0"/>
              <a:t>When you are done, close the vise and leave the handle straight up and down.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4592" y="3299272"/>
            <a:ext cx="3140128" cy="16917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759" y="1061419"/>
            <a:ext cx="2193793" cy="2193793"/>
          </a:xfrm>
          <a:prstGeom prst="rect">
            <a:avLst/>
          </a:prstGeom>
        </p:spPr>
      </p:pic>
    </p:spTree>
    <p:extLst>
      <p:ext uri="{BB962C8B-B14F-4D97-AF65-F5344CB8AC3E}">
        <p14:creationId xmlns:p14="http://schemas.microsoft.com/office/powerpoint/2010/main" val="385633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725861" cy="3571838"/>
          </a:xfrm>
        </p:spPr>
        <p:txBody>
          <a:bodyPr>
            <a:normAutofit/>
          </a:bodyPr>
          <a:lstStyle/>
          <a:p>
            <a:r>
              <a:rPr lang="en-US" sz="2400" dirty="0" smtClean="0"/>
              <a:t>Files</a:t>
            </a:r>
          </a:p>
          <a:p>
            <a:pPr lvl="1"/>
            <a:r>
              <a:rPr lang="en-US" sz="1800" dirty="0" smtClean="0"/>
              <a:t>Always use a file with a handle.</a:t>
            </a:r>
          </a:p>
          <a:p>
            <a:pPr lvl="1"/>
            <a:r>
              <a:rPr lang="en-US" sz="1800" dirty="0" smtClean="0"/>
              <a:t>Cut in the direction for which the file was intended.</a:t>
            </a:r>
          </a:p>
          <a:p>
            <a:pPr lvl="1"/>
            <a:r>
              <a:rPr lang="en-US" sz="1800" dirty="0" smtClean="0"/>
              <a:t>Keep hard objects from striking the file teeth or handle.</a:t>
            </a:r>
          </a:p>
          <a:p>
            <a:pPr lvl="1"/>
            <a:r>
              <a:rPr lang="en-US" sz="1800" dirty="0" smtClean="0"/>
              <a:t>After use, clean a file with a wire brush.</a:t>
            </a:r>
          </a:p>
          <a:p>
            <a:pPr lvl="1"/>
            <a:r>
              <a:rPr lang="en-US" sz="1800" dirty="0" smtClean="0"/>
              <a:t>Store files in a single layer (never on top of each other) in a dry place.</a:t>
            </a:r>
            <a:endParaRPr lang="en-US" sz="1800"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1410" y="1647653"/>
            <a:ext cx="3514725" cy="2857500"/>
          </a:xfrm>
          <a:prstGeom prst="rect">
            <a:avLst/>
          </a:prstGeom>
        </p:spPr>
      </p:pic>
    </p:spTree>
    <p:extLst>
      <p:ext uri="{BB962C8B-B14F-4D97-AF65-F5344CB8AC3E}">
        <p14:creationId xmlns:p14="http://schemas.microsoft.com/office/powerpoint/2010/main" val="402224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5" y="1290484"/>
            <a:ext cx="5172901" cy="3571838"/>
          </a:xfrm>
        </p:spPr>
        <p:txBody>
          <a:bodyPr>
            <a:normAutofit/>
          </a:bodyPr>
          <a:lstStyle/>
          <a:p>
            <a:r>
              <a:rPr lang="en-US" sz="2400" dirty="0" smtClean="0"/>
              <a:t>Hammers</a:t>
            </a:r>
          </a:p>
          <a:p>
            <a:pPr lvl="1"/>
            <a:r>
              <a:rPr lang="en-US" sz="1800" dirty="0" smtClean="0"/>
              <a:t>Always use the face of the hammer when striking an object, and use only the amount of force needed. </a:t>
            </a:r>
          </a:p>
          <a:p>
            <a:pPr lvl="1"/>
            <a:r>
              <a:rPr lang="en-US" sz="1800" dirty="0" smtClean="0"/>
              <a:t>Use claw hammers for wood and ball peen hammers for metal.</a:t>
            </a:r>
          </a:p>
          <a:p>
            <a:pPr lvl="1"/>
            <a:r>
              <a:rPr lang="en-US" sz="1800" dirty="0" smtClean="0"/>
              <a:t>Only use a hammer’s claw for removing nails.</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234" y="1107456"/>
            <a:ext cx="2706690" cy="18738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233" y="2981318"/>
            <a:ext cx="2706690" cy="2030018"/>
          </a:xfrm>
          <a:prstGeom prst="rect">
            <a:avLst/>
          </a:prstGeom>
        </p:spPr>
      </p:pic>
    </p:spTree>
    <p:extLst>
      <p:ext uri="{BB962C8B-B14F-4D97-AF65-F5344CB8AC3E}">
        <p14:creationId xmlns:p14="http://schemas.microsoft.com/office/powerpoint/2010/main" val="229490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786821" cy="3571838"/>
          </a:xfrm>
        </p:spPr>
        <p:txBody>
          <a:bodyPr/>
          <a:lstStyle/>
          <a:p>
            <a:r>
              <a:rPr lang="en-US" sz="2400" dirty="0" smtClean="0"/>
              <a:t>Screwdrivers</a:t>
            </a:r>
          </a:p>
          <a:p>
            <a:pPr lvl="1"/>
            <a:r>
              <a:rPr lang="en-US" sz="1800" dirty="0" smtClean="0"/>
              <a:t>Choose the correct blade size when using a screwdriver. </a:t>
            </a:r>
          </a:p>
          <a:p>
            <a:pPr lvl="1"/>
            <a:r>
              <a:rPr lang="en-US" sz="1800" dirty="0" smtClean="0"/>
              <a:t>Keep the handle directly over the screw head and turn with smooth, even strokes while applying steady pressure on the screw.</a:t>
            </a:r>
            <a:endParaRPr lang="en-US" sz="1800"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360" y="1544320"/>
            <a:ext cx="3532772" cy="2302933"/>
          </a:xfrm>
          <a:prstGeom prst="rect">
            <a:avLst/>
          </a:prstGeom>
        </p:spPr>
      </p:pic>
    </p:spTree>
    <p:extLst>
      <p:ext uri="{BB962C8B-B14F-4D97-AF65-F5344CB8AC3E}">
        <p14:creationId xmlns:p14="http://schemas.microsoft.com/office/powerpoint/2010/main" val="331966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5450607" cy="3571838"/>
          </a:xfrm>
        </p:spPr>
        <p:txBody>
          <a:bodyPr>
            <a:normAutofit lnSpcReduction="10000"/>
          </a:bodyPr>
          <a:lstStyle/>
          <a:p>
            <a:r>
              <a:rPr lang="en-US" sz="2400" dirty="0" smtClean="0"/>
              <a:t>Hand </a:t>
            </a:r>
            <a:r>
              <a:rPr lang="en-US" sz="2400" dirty="0"/>
              <a:t>drills and drill </a:t>
            </a:r>
            <a:r>
              <a:rPr lang="en-US" sz="2400" dirty="0" smtClean="0"/>
              <a:t>bits</a:t>
            </a:r>
          </a:p>
          <a:p>
            <a:pPr lvl="1"/>
            <a:r>
              <a:rPr lang="en-US" sz="1800" dirty="0" smtClean="0"/>
              <a:t>Use a vise or clamp to secure the material being drilled.</a:t>
            </a:r>
          </a:p>
          <a:p>
            <a:pPr lvl="1"/>
            <a:r>
              <a:rPr lang="en-US" sz="1800" dirty="0" smtClean="0"/>
              <a:t>Do not force a drill into the work.</a:t>
            </a:r>
          </a:p>
          <a:p>
            <a:pPr lvl="1"/>
            <a:r>
              <a:rPr lang="en-US" sz="1800" dirty="0" smtClean="0"/>
              <a:t>Run the drill at the correct speed for the material.</a:t>
            </a:r>
          </a:p>
          <a:p>
            <a:pPr lvl="1"/>
            <a:r>
              <a:rPr lang="en-US" sz="1800" dirty="0" smtClean="0"/>
              <a:t>Keep the bit away from any clamping device.</a:t>
            </a:r>
          </a:p>
          <a:p>
            <a:pPr lvl="1"/>
            <a:r>
              <a:rPr lang="en-US" sz="1800" dirty="0" smtClean="0"/>
              <a:t>As you work, use a brush to sweep away chips.</a:t>
            </a:r>
          </a:p>
          <a:p>
            <a:pPr lvl="1"/>
            <a:r>
              <a:rPr lang="en-US" sz="1800" dirty="0" smtClean="0"/>
              <a:t>Always use sharp bits and drill only materials for which the bits were designed for.</a:t>
            </a:r>
          </a:p>
          <a:p>
            <a:pPr lvl="1"/>
            <a:r>
              <a:rPr lang="en-US" sz="1800" dirty="0" smtClean="0"/>
              <a:t>Tighten the shank of the drill bit securely in the chuck; never use pliers to tighten a bit</a:t>
            </a:r>
            <a:endParaRPr lang="en-US" sz="1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384" y="1730888"/>
            <a:ext cx="3062789" cy="2041859"/>
          </a:xfrm>
          <a:prstGeom prst="rect">
            <a:avLst/>
          </a:prstGeom>
        </p:spPr>
      </p:pic>
    </p:spTree>
    <p:extLst>
      <p:ext uri="{BB962C8B-B14F-4D97-AF65-F5344CB8AC3E}">
        <p14:creationId xmlns:p14="http://schemas.microsoft.com/office/powerpoint/2010/main" val="249669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725861" cy="3571838"/>
          </a:xfrm>
        </p:spPr>
        <p:txBody>
          <a:bodyPr>
            <a:normAutofit/>
          </a:bodyPr>
          <a:lstStyle/>
          <a:p>
            <a:r>
              <a:rPr lang="en-US" sz="2400" dirty="0" smtClean="0"/>
              <a:t>Pliers</a:t>
            </a:r>
          </a:p>
          <a:p>
            <a:pPr lvl="1"/>
            <a:r>
              <a:rPr lang="en-US" sz="1800" dirty="0" smtClean="0"/>
              <a:t>Be sure your fingers or hands do not get pinched between the handles of pliers.</a:t>
            </a:r>
          </a:p>
          <a:p>
            <a:pPr lvl="1"/>
            <a:r>
              <a:rPr lang="en-US" sz="1800" dirty="0" smtClean="0"/>
              <a:t>When using cutting pliers, cover the piece you are cutting or point it away from you and other people. The cut piece may become airborne.</a:t>
            </a:r>
            <a:endParaRPr lang="en-US" sz="1800" dirty="0"/>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62" y="1290484"/>
            <a:ext cx="3244427" cy="3244427"/>
          </a:xfrm>
          <a:prstGeom prst="rect">
            <a:avLst/>
          </a:prstGeom>
        </p:spPr>
      </p:pic>
    </p:spTree>
    <p:extLst>
      <p:ext uri="{BB962C8B-B14F-4D97-AF65-F5344CB8AC3E}">
        <p14:creationId xmlns:p14="http://schemas.microsoft.com/office/powerpoint/2010/main" val="222926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461701" cy="3571838"/>
          </a:xfrm>
        </p:spPr>
        <p:txBody>
          <a:bodyPr>
            <a:normAutofit lnSpcReduction="10000"/>
          </a:bodyPr>
          <a:lstStyle/>
          <a:p>
            <a:r>
              <a:rPr lang="en-US" sz="2400" dirty="0" smtClean="0"/>
              <a:t>Portable </a:t>
            </a:r>
            <a:r>
              <a:rPr lang="en-US" sz="2400" dirty="0"/>
              <a:t>power </a:t>
            </a:r>
            <a:r>
              <a:rPr lang="en-US" sz="2400" dirty="0" smtClean="0"/>
              <a:t>tools</a:t>
            </a:r>
          </a:p>
          <a:p>
            <a:pPr lvl="1"/>
            <a:r>
              <a:rPr lang="en-US" sz="1800" dirty="0" smtClean="0"/>
              <a:t>Use portable tools only for the work they are meant to do.</a:t>
            </a:r>
          </a:p>
          <a:p>
            <a:pPr lvl="1"/>
            <a:r>
              <a:rPr lang="en-US" sz="1800" dirty="0" smtClean="0"/>
              <a:t>When using a corded power tool, arrange the cord so that it will not be in the way of the operation.</a:t>
            </a:r>
          </a:p>
          <a:p>
            <a:pPr lvl="1"/>
            <a:r>
              <a:rPr lang="en-US" sz="1800" dirty="0" smtClean="0"/>
              <a:t>Carry a portable power tool by its handle, not its cord.</a:t>
            </a:r>
          </a:p>
          <a:p>
            <a:pPr lvl="1"/>
            <a:r>
              <a:rPr lang="en-US" sz="1800" dirty="0" smtClean="0"/>
              <a:t>When unplugging a power tool, grasp the plug head, not the cord, and pull straight out from the wall socket or extension cord.</a:t>
            </a:r>
            <a:endParaRPr lang="en-US" sz="1800"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8892" y="1290484"/>
            <a:ext cx="3762375" cy="3762375"/>
          </a:xfrm>
          <a:prstGeom prst="rect">
            <a:avLst/>
          </a:prstGeom>
        </p:spPr>
      </p:pic>
    </p:spTree>
    <p:extLst>
      <p:ext uri="{BB962C8B-B14F-4D97-AF65-F5344CB8AC3E}">
        <p14:creationId xmlns:p14="http://schemas.microsoft.com/office/powerpoint/2010/main" val="350027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Safety Equipment</a:t>
            </a:r>
            <a:endParaRPr lang="en-US" dirty="0"/>
          </a:p>
        </p:txBody>
      </p:sp>
      <p:sp>
        <p:nvSpPr>
          <p:cNvPr id="3" name="Content Placeholder 2"/>
          <p:cNvSpPr>
            <a:spLocks noGrp="1"/>
          </p:cNvSpPr>
          <p:nvPr>
            <p:ph idx="1"/>
          </p:nvPr>
        </p:nvSpPr>
        <p:spPr>
          <a:xfrm>
            <a:off x="448966" y="1290484"/>
            <a:ext cx="4732634" cy="3571838"/>
          </a:xfrm>
        </p:spPr>
        <p:txBody>
          <a:bodyPr>
            <a:normAutofit/>
          </a:bodyPr>
          <a:lstStyle/>
          <a:p>
            <a:r>
              <a:rPr lang="en-US" sz="2400" dirty="0" smtClean="0"/>
              <a:t>Safety Glasses</a:t>
            </a:r>
          </a:p>
          <a:p>
            <a:pPr lvl="1"/>
            <a:r>
              <a:rPr lang="en-US" sz="1800" dirty="0" smtClean="0"/>
              <a:t>Using the proper equipment will prevent most accidents, but be prepared for the unexpected.</a:t>
            </a:r>
          </a:p>
          <a:p>
            <a:pPr lvl="1"/>
            <a:r>
              <a:rPr lang="en-US" sz="1800" dirty="0" smtClean="0"/>
              <a:t>Whenever appropriate, wear goggles or safety glasses.</a:t>
            </a:r>
          </a:p>
          <a:p>
            <a:pPr lvl="1"/>
            <a:r>
              <a:rPr lang="en-US" sz="1800" dirty="0" smtClean="0"/>
              <a:t>Be sure to clean the goggles or safety glasses after use.</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710" y="1471083"/>
            <a:ext cx="3371827" cy="2240703"/>
          </a:xfrm>
          <a:prstGeom prst="rect">
            <a:avLst/>
          </a:prstGeom>
        </p:spPr>
      </p:pic>
    </p:spTree>
    <p:extLst>
      <p:ext uri="{BB962C8B-B14F-4D97-AF65-F5344CB8AC3E}">
        <p14:creationId xmlns:p14="http://schemas.microsoft.com/office/powerpoint/2010/main" val="306037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Flammable or Hazardous Product Safety</a:t>
            </a:r>
            <a:endParaRPr lang="en-US" dirty="0"/>
          </a:p>
        </p:txBody>
      </p:sp>
      <p:sp>
        <p:nvSpPr>
          <p:cNvPr id="3" name="Content Placeholder 2"/>
          <p:cNvSpPr>
            <a:spLocks noGrp="1"/>
          </p:cNvSpPr>
          <p:nvPr>
            <p:ph idx="1"/>
          </p:nvPr>
        </p:nvSpPr>
        <p:spPr>
          <a:xfrm>
            <a:off x="448965" y="1290484"/>
            <a:ext cx="5382874" cy="3571838"/>
          </a:xfrm>
        </p:spPr>
        <p:txBody>
          <a:bodyPr>
            <a:normAutofit/>
          </a:bodyPr>
          <a:lstStyle/>
          <a:p>
            <a:r>
              <a:rPr lang="en-US" sz="1800" dirty="0" smtClean="0"/>
              <a:t>When using glue, epoxy, paint, or thinners, be sure to read and follow the manufacturer’s instructions.</a:t>
            </a:r>
          </a:p>
          <a:p>
            <a:r>
              <a:rPr lang="en-US" sz="1800" dirty="0" smtClean="0"/>
              <a:t>Work in a well-ventilated area so that you won’t breathe in the fumes, which can be harmful.</a:t>
            </a:r>
          </a:p>
          <a:p>
            <a:r>
              <a:rPr lang="en-US" sz="1800" dirty="0" smtClean="0"/>
              <a:t>Use a respirator as needed.</a:t>
            </a:r>
          </a:p>
          <a:p>
            <a:r>
              <a:rPr lang="en-US" sz="1800" dirty="0" smtClean="0"/>
              <a:t>Avoid skin exposure when handling these products.</a:t>
            </a:r>
          </a:p>
          <a:p>
            <a:r>
              <a:rPr lang="en-US" sz="1800" dirty="0" smtClean="0"/>
              <a:t>Use protective </a:t>
            </a:r>
            <a:r>
              <a:rPr lang="en-US" sz="1800" dirty="0" err="1" smtClean="0"/>
              <a:t>nonlatex</a:t>
            </a:r>
            <a:r>
              <a:rPr lang="en-US" sz="1800" dirty="0" smtClean="0"/>
              <a:t> gloves as needed.</a:t>
            </a:r>
            <a:endParaRPr lang="en-US" sz="1800" dirty="0"/>
          </a:p>
        </p:txBody>
      </p:sp>
      <p:pic>
        <p:nvPicPr>
          <p:cNvPr id="5" name="Picture 4"/>
          <p:cNvPicPr>
            <a:picLocks noChangeAspect="1"/>
          </p:cNvPicPr>
          <p:nvPr/>
        </p:nvPicPr>
        <p:blipFill>
          <a:blip r:embed="rId2">
            <a:clrChange>
              <a:clrFrom>
                <a:srgbClr val="FCFCFC"/>
              </a:clrFrom>
              <a:clrTo>
                <a:srgbClr val="FCFCFC">
                  <a:alpha val="0"/>
                </a:srgbClr>
              </a:clrTo>
            </a:clrChange>
          </a:blip>
          <a:stretch>
            <a:fillRect/>
          </a:stretch>
        </p:blipFill>
        <p:spPr>
          <a:xfrm>
            <a:off x="5831839" y="1384128"/>
            <a:ext cx="3115733" cy="2081310"/>
          </a:xfrm>
          <a:prstGeom prst="rect">
            <a:avLst/>
          </a:prstGeom>
        </p:spPr>
      </p:pic>
    </p:spTree>
    <p:extLst>
      <p:ext uri="{BB962C8B-B14F-4D97-AF65-F5344CB8AC3E}">
        <p14:creationId xmlns:p14="http://schemas.microsoft.com/office/powerpoint/2010/main" val="338154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 2</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Explain the uses for each of the following types of models: architectural, structural, process, mechanical, and industrial. Do research into the different types of materials that could be used in making these models.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1" y="83909"/>
            <a:ext cx="914400" cy="933450"/>
          </a:xfrm>
          <a:prstGeom prst="rect">
            <a:avLst/>
          </a:prstGeom>
        </p:spPr>
      </p:pic>
    </p:spTree>
    <p:extLst>
      <p:ext uri="{BB962C8B-B14F-4D97-AF65-F5344CB8AC3E}">
        <p14:creationId xmlns:p14="http://schemas.microsoft.com/office/powerpoint/2010/main" val="94895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21" y="47413"/>
            <a:ext cx="6820294" cy="1121343"/>
          </a:xfrm>
        </p:spPr>
        <p:txBody>
          <a:bodyPr>
            <a:normAutofit fontScale="90000"/>
          </a:bodyPr>
          <a:lstStyle/>
          <a:p>
            <a:r>
              <a:rPr lang="en-US" dirty="0" smtClean="0"/>
              <a:t>Model Design and Building </a:t>
            </a:r>
            <a:br>
              <a:rPr lang="en-US" dirty="0" smtClean="0"/>
            </a:br>
            <a:r>
              <a:rPr lang="en-US" dirty="0" smtClean="0"/>
              <a:t>Merit Badge Requirements</a:t>
            </a:r>
            <a:endParaRPr lang="en-US" dirty="0"/>
          </a:p>
        </p:txBody>
      </p:sp>
      <p:sp>
        <p:nvSpPr>
          <p:cNvPr id="5" name="Content Placeholder 4"/>
          <p:cNvSpPr>
            <a:spLocks noGrp="1"/>
          </p:cNvSpPr>
          <p:nvPr>
            <p:ph idx="1"/>
          </p:nvPr>
        </p:nvSpPr>
        <p:spPr/>
        <p:txBody>
          <a:bodyPr>
            <a:noAutofit/>
          </a:bodyPr>
          <a:lstStyle/>
          <a:p>
            <a:pPr marL="514350" indent="-514350">
              <a:buFont typeface="+mj-lt"/>
              <a:buAutoNum type="arabicPeriod"/>
            </a:pPr>
            <a:r>
              <a:rPr lang="en-US" sz="1400" dirty="0"/>
              <a:t>Study and understand the requirements for personal safety when using such </a:t>
            </a:r>
            <a:r>
              <a:rPr lang="en-US" sz="1400" dirty="0" smtClean="0"/>
              <a:t>model maker </a:t>
            </a:r>
            <a:r>
              <a:rPr lang="en-US" sz="1400" dirty="0"/>
              <a:t>hand tools such as: knives, handsaws, vices, files, hammers, screwdrivers, hand drills and drill bits, pliers, and portable power tools, and when to use protective equipment such as goggles when grinding or drilling. Know what precautions to take when using flammable or hazardous products such as: glue, epoxy, paint, thinners. Discuss these with your counselor before you begin your model-making project and tell why they are important.</a:t>
            </a:r>
          </a:p>
          <a:p>
            <a:pPr marL="514350" indent="-514350">
              <a:buFont typeface="+mj-lt"/>
              <a:buAutoNum type="arabicPeriod"/>
            </a:pPr>
            <a:r>
              <a:rPr lang="en-US" sz="1400" dirty="0"/>
              <a:t>Explain the uses for each of the following types of models: architectural, structural, process, mechanical, and industrial. Do research into the different types of materials that could be used in making these models.</a:t>
            </a:r>
          </a:p>
          <a:p>
            <a:pPr marL="514350" indent="-514350">
              <a:buFont typeface="+mj-lt"/>
              <a:buAutoNum type="arabicPeriod"/>
            </a:pPr>
            <a:r>
              <a:rPr lang="en-US" sz="1400" dirty="0"/>
              <a:t>With your counselor's advice, select a subject from requirement 4 for your model project. Kits may not be used. Prepare the necessary plans to the proper scale. This model should be your own original work. Tell your counselor why you selected this </a:t>
            </a:r>
            <a:r>
              <a:rPr lang="en-US" sz="1400" dirty="0" smtClean="0"/>
              <a:t>project.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120" y="141359"/>
            <a:ext cx="914400" cy="933450"/>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Architectural Model</a:t>
            </a:r>
            <a:endParaRPr lang="en-US" dirty="0"/>
          </a:p>
        </p:txBody>
      </p:sp>
      <p:sp>
        <p:nvSpPr>
          <p:cNvPr id="3" name="Content Placeholder 2"/>
          <p:cNvSpPr>
            <a:spLocks noGrp="1"/>
          </p:cNvSpPr>
          <p:nvPr>
            <p:ph idx="1"/>
          </p:nvPr>
        </p:nvSpPr>
        <p:spPr>
          <a:xfrm>
            <a:off x="448966" y="1290484"/>
            <a:ext cx="4556527" cy="3571838"/>
          </a:xfrm>
        </p:spPr>
        <p:txBody>
          <a:bodyPr>
            <a:normAutofit fontScale="70000" lnSpcReduction="20000"/>
          </a:bodyPr>
          <a:lstStyle/>
          <a:p>
            <a:r>
              <a:rPr lang="en-US" dirty="0" smtClean="0"/>
              <a:t>An </a:t>
            </a:r>
            <a:r>
              <a:rPr lang="en-US" dirty="0"/>
              <a:t>architectural model is a 3D representation of a proposed building design. </a:t>
            </a:r>
            <a:endParaRPr lang="en-US" dirty="0" smtClean="0"/>
          </a:p>
          <a:p>
            <a:r>
              <a:rPr lang="en-US" dirty="0" smtClean="0"/>
              <a:t>With </a:t>
            </a:r>
            <a:r>
              <a:rPr lang="en-US" dirty="0"/>
              <a:t>an architecture model, you can see the potential scale and design of a construction or interior design project. </a:t>
            </a:r>
            <a:endParaRPr lang="en-US" dirty="0" smtClean="0"/>
          </a:p>
          <a:p>
            <a:r>
              <a:rPr lang="en-US" dirty="0" smtClean="0"/>
              <a:t>Traditionally</a:t>
            </a:r>
            <a:r>
              <a:rPr lang="en-US" dirty="0"/>
              <a:t>, model makers manually created these replicas, but thanks to advancements in computer technology, 3D models are now widely used to represent a construction idea.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987" y="1531197"/>
            <a:ext cx="3810000" cy="2514600"/>
          </a:xfrm>
          <a:prstGeom prst="rect">
            <a:avLst/>
          </a:prstGeom>
        </p:spPr>
      </p:pic>
    </p:spTree>
    <p:extLst>
      <p:ext uri="{BB962C8B-B14F-4D97-AF65-F5344CB8AC3E}">
        <p14:creationId xmlns:p14="http://schemas.microsoft.com/office/powerpoint/2010/main" val="339476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Structural Model</a:t>
            </a:r>
            <a:endParaRPr lang="en-US" dirty="0"/>
          </a:p>
        </p:txBody>
      </p:sp>
      <p:sp>
        <p:nvSpPr>
          <p:cNvPr id="3" name="Content Placeholder 2"/>
          <p:cNvSpPr>
            <a:spLocks noGrp="1"/>
          </p:cNvSpPr>
          <p:nvPr>
            <p:ph idx="1"/>
          </p:nvPr>
        </p:nvSpPr>
        <p:spPr>
          <a:xfrm>
            <a:off x="448966" y="1290484"/>
            <a:ext cx="4983247" cy="3571838"/>
          </a:xfrm>
        </p:spPr>
        <p:txBody>
          <a:bodyPr>
            <a:normAutofit/>
          </a:bodyPr>
          <a:lstStyle/>
          <a:p>
            <a:r>
              <a:rPr lang="en-US" sz="2000" dirty="0" smtClean="0"/>
              <a:t>A structural model shows the details of construction. </a:t>
            </a:r>
          </a:p>
          <a:p>
            <a:r>
              <a:rPr lang="en-US" sz="2000" dirty="0" smtClean="0"/>
              <a:t>The individual pieces that make up the floor, wall, and roof structures are reproduced in miniature.</a:t>
            </a:r>
            <a:endParaRPr lang="en-US" sz="20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8590" y="1337648"/>
            <a:ext cx="3529872" cy="3524674"/>
          </a:xfrm>
          <a:prstGeom prst="rect">
            <a:avLst/>
          </a:prstGeom>
        </p:spPr>
      </p:pic>
    </p:spTree>
    <p:extLst>
      <p:ext uri="{BB962C8B-B14F-4D97-AF65-F5344CB8AC3E}">
        <p14:creationId xmlns:p14="http://schemas.microsoft.com/office/powerpoint/2010/main" val="128966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Process Model</a:t>
            </a:r>
            <a:endParaRPr lang="en-US" dirty="0"/>
          </a:p>
        </p:txBody>
      </p:sp>
      <p:sp>
        <p:nvSpPr>
          <p:cNvPr id="3" name="Content Placeholder 2"/>
          <p:cNvSpPr>
            <a:spLocks noGrp="1"/>
          </p:cNvSpPr>
          <p:nvPr>
            <p:ph idx="1"/>
          </p:nvPr>
        </p:nvSpPr>
        <p:spPr>
          <a:xfrm>
            <a:off x="448966" y="1290484"/>
            <a:ext cx="4373647" cy="3571838"/>
          </a:xfrm>
        </p:spPr>
        <p:txBody>
          <a:bodyPr>
            <a:normAutofit fontScale="92500" lnSpcReduction="10000"/>
          </a:bodyPr>
          <a:lstStyle/>
          <a:p>
            <a:r>
              <a:rPr lang="en-US" sz="1800" dirty="0" smtClean="0"/>
              <a:t>Where </a:t>
            </a:r>
            <a:r>
              <a:rPr lang="en-US" sz="1800" b="1" dirty="0" smtClean="0"/>
              <a:t>Architectural Models </a:t>
            </a:r>
            <a:r>
              <a:rPr lang="en-US" sz="1800" dirty="0" smtClean="0"/>
              <a:t>show how buildings look and </a:t>
            </a:r>
            <a:r>
              <a:rPr lang="en-US" sz="1800" b="1" dirty="0" smtClean="0"/>
              <a:t>Structural Models </a:t>
            </a:r>
            <a:r>
              <a:rPr lang="en-US" sz="1800" dirty="0" smtClean="0"/>
              <a:t>show how buildings are constructed, </a:t>
            </a:r>
            <a:r>
              <a:rPr lang="en-US" sz="1800" b="1" dirty="0" smtClean="0"/>
              <a:t>Process Models </a:t>
            </a:r>
            <a:r>
              <a:rPr lang="en-US" sz="1800" dirty="0" smtClean="0"/>
              <a:t>show how buildings work. </a:t>
            </a:r>
          </a:p>
          <a:p>
            <a:r>
              <a:rPr lang="en-US" sz="1800" dirty="0" smtClean="0"/>
              <a:t>Engineers build process models to show on a small scale what a building such a manufacturing plant will look like and operate once it is constructed.</a:t>
            </a:r>
          </a:p>
          <a:p>
            <a:r>
              <a:rPr lang="en-US" sz="1800" dirty="0" smtClean="0"/>
              <a:t>The models demonstrate in three dimensions the placement of equipment, pipes, and other components.</a:t>
            </a:r>
          </a:p>
          <a:p>
            <a:r>
              <a:rPr lang="en-US" sz="1800" dirty="0" smtClean="0"/>
              <a:t>Viewers can easily understand process models because the look just like the real thing, only smaller.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722" y="1061847"/>
            <a:ext cx="3800475" cy="3800475"/>
          </a:xfrm>
          <a:prstGeom prst="rect">
            <a:avLst/>
          </a:prstGeom>
        </p:spPr>
      </p:pic>
    </p:spTree>
    <p:extLst>
      <p:ext uri="{BB962C8B-B14F-4D97-AF65-F5344CB8AC3E}">
        <p14:creationId xmlns:p14="http://schemas.microsoft.com/office/powerpoint/2010/main" val="127089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Mechanical Model</a:t>
            </a:r>
            <a:endParaRPr lang="en-US" dirty="0"/>
          </a:p>
        </p:txBody>
      </p:sp>
      <p:sp>
        <p:nvSpPr>
          <p:cNvPr id="3" name="Content Placeholder 2"/>
          <p:cNvSpPr>
            <a:spLocks noGrp="1"/>
          </p:cNvSpPr>
          <p:nvPr>
            <p:ph idx="1"/>
          </p:nvPr>
        </p:nvSpPr>
        <p:spPr>
          <a:xfrm>
            <a:off x="448966" y="1290484"/>
            <a:ext cx="5775727" cy="3571838"/>
          </a:xfrm>
        </p:spPr>
        <p:txBody>
          <a:bodyPr>
            <a:normAutofit/>
          </a:bodyPr>
          <a:lstStyle/>
          <a:p>
            <a:r>
              <a:rPr lang="en-US" sz="1800" dirty="0"/>
              <a:t>Used to help visualize the design of </a:t>
            </a:r>
            <a:r>
              <a:rPr lang="en-US" sz="1800" dirty="0" smtClean="0"/>
              <a:t>complex machinery</a:t>
            </a:r>
            <a:r>
              <a:rPr lang="en-US" sz="1800" dirty="0"/>
              <a:t>, cams, gears, levers, and other </a:t>
            </a:r>
            <a:r>
              <a:rPr lang="en-US" sz="1800" dirty="0" smtClean="0"/>
              <a:t>moving parts</a:t>
            </a:r>
            <a:endParaRPr lang="en-US" sz="1800"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778260" y="1017359"/>
            <a:ext cx="1747250" cy="3541094"/>
          </a:xfrm>
          <a:prstGeom prst="rect">
            <a:avLst/>
          </a:prstGeom>
        </p:spPr>
      </p:pic>
      <p:sp>
        <p:nvSpPr>
          <p:cNvPr id="4" name="TextBox 3"/>
          <p:cNvSpPr txBox="1"/>
          <p:nvPr/>
        </p:nvSpPr>
        <p:spPr>
          <a:xfrm>
            <a:off x="6263351" y="4605867"/>
            <a:ext cx="2777067" cy="369332"/>
          </a:xfrm>
          <a:prstGeom prst="rect">
            <a:avLst/>
          </a:prstGeom>
          <a:noFill/>
        </p:spPr>
        <p:txBody>
          <a:bodyPr wrap="square" rtlCol="0">
            <a:spAutoFit/>
          </a:bodyPr>
          <a:lstStyle/>
          <a:p>
            <a:pPr algn="ctr"/>
            <a:r>
              <a:rPr lang="en-US" dirty="0" smtClean="0"/>
              <a:t>Model of Steam Engine</a:t>
            </a:r>
            <a:endParaRPr lang="en-US" dirty="0"/>
          </a:p>
        </p:txBody>
      </p:sp>
    </p:spTree>
    <p:extLst>
      <p:ext uri="{BB962C8B-B14F-4D97-AF65-F5344CB8AC3E}">
        <p14:creationId xmlns:p14="http://schemas.microsoft.com/office/powerpoint/2010/main" val="290354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Industrial Model</a:t>
            </a:r>
            <a:endParaRPr lang="en-US" dirty="0"/>
          </a:p>
        </p:txBody>
      </p:sp>
      <p:sp>
        <p:nvSpPr>
          <p:cNvPr id="3" name="Content Placeholder 2"/>
          <p:cNvSpPr>
            <a:spLocks noGrp="1"/>
          </p:cNvSpPr>
          <p:nvPr>
            <p:ph idx="1"/>
          </p:nvPr>
        </p:nvSpPr>
        <p:spPr>
          <a:xfrm>
            <a:off x="448966" y="1290484"/>
            <a:ext cx="4766501" cy="3571838"/>
          </a:xfrm>
        </p:spPr>
        <p:txBody>
          <a:bodyPr>
            <a:normAutofit/>
          </a:bodyPr>
          <a:lstStyle/>
          <a:p>
            <a:r>
              <a:rPr lang="en-US" sz="1800" dirty="0"/>
              <a:t>Used to design products of all varieties before they </a:t>
            </a:r>
            <a:r>
              <a:rPr lang="en-US" sz="1800" dirty="0" smtClean="0"/>
              <a:t>are manufactured </a:t>
            </a:r>
            <a:r>
              <a:rPr lang="en-US" sz="1800" dirty="0"/>
              <a:t>– toys, cars, aircraft, furniture, etc.</a:t>
            </a:r>
          </a:p>
          <a:p>
            <a:r>
              <a:rPr lang="en-US" sz="1800" dirty="0" smtClean="0"/>
              <a:t>Helps </a:t>
            </a:r>
            <a:r>
              <a:rPr lang="en-US" sz="1800" dirty="0"/>
              <a:t>to visualize what the final product will look like </a:t>
            </a:r>
            <a:r>
              <a:rPr lang="en-US" sz="1800" dirty="0" smtClean="0"/>
              <a:t>and often </a:t>
            </a:r>
            <a:r>
              <a:rPr lang="en-US" sz="1800" dirty="0"/>
              <a:t>used to promote products to potential customers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102" y="1290484"/>
            <a:ext cx="3369072" cy="2487930"/>
          </a:xfrm>
          <a:prstGeom prst="rect">
            <a:avLst/>
          </a:prstGeom>
        </p:spPr>
      </p:pic>
      <p:sp>
        <p:nvSpPr>
          <p:cNvPr id="4" name="TextBox 3"/>
          <p:cNvSpPr txBox="1"/>
          <p:nvPr/>
        </p:nvSpPr>
        <p:spPr>
          <a:xfrm>
            <a:off x="5426102" y="3860800"/>
            <a:ext cx="3369072" cy="369332"/>
          </a:xfrm>
          <a:prstGeom prst="rect">
            <a:avLst/>
          </a:prstGeom>
          <a:noFill/>
        </p:spPr>
        <p:txBody>
          <a:bodyPr wrap="square" rtlCol="0">
            <a:spAutoFit/>
          </a:bodyPr>
          <a:lstStyle/>
          <a:p>
            <a:pPr algn="ctr"/>
            <a:r>
              <a:rPr lang="en-US" dirty="0" smtClean="0"/>
              <a:t>Clay Model of a Car</a:t>
            </a:r>
            <a:endParaRPr lang="en-US" dirty="0"/>
          </a:p>
        </p:txBody>
      </p:sp>
    </p:spTree>
    <p:extLst>
      <p:ext uri="{BB962C8B-B14F-4D97-AF65-F5344CB8AC3E}">
        <p14:creationId xmlns:p14="http://schemas.microsoft.com/office/powerpoint/2010/main" val="298227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Materials for Model Making</a:t>
            </a:r>
            <a:endParaRPr lang="en-US" dirty="0"/>
          </a:p>
        </p:txBody>
      </p:sp>
      <p:sp>
        <p:nvSpPr>
          <p:cNvPr id="3" name="Content Placeholder 2"/>
          <p:cNvSpPr>
            <a:spLocks noGrp="1"/>
          </p:cNvSpPr>
          <p:nvPr>
            <p:ph idx="1"/>
          </p:nvPr>
        </p:nvSpPr>
        <p:spPr>
          <a:xfrm>
            <a:off x="448965" y="1290484"/>
            <a:ext cx="5531887" cy="3853016"/>
          </a:xfrm>
        </p:spPr>
        <p:txBody>
          <a:bodyPr>
            <a:normAutofit fontScale="62500" lnSpcReduction="20000"/>
          </a:bodyPr>
          <a:lstStyle/>
          <a:p>
            <a:r>
              <a:rPr lang="en-US" dirty="0" smtClean="0"/>
              <a:t>Rough </a:t>
            </a:r>
            <a:r>
              <a:rPr lang="en-US" dirty="0"/>
              <a:t>study models can be made quickly using cardboard, wooden blocks, polystyrene, foam, foam boards and other materials. Such models are an efficient design tool for three-dimensional understanding of a structure, space or form, used by architects, interior designers and exhibit designers. </a:t>
            </a:r>
          </a:p>
          <a:p>
            <a:r>
              <a:rPr lang="en-US" dirty="0"/>
              <a:t>Common materials used for centuries in architectural model building were card stock, balsa wood, basswood and other woods. Modern professional architectural model builders are taking advantage of twenty-first century materials, such as Taskboard (a flexible and lightweight wood/fiber board), plastics, wooden and wooden-plastic composites, foams, foam board and urethane compounds.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1788" y="1236297"/>
            <a:ext cx="2634826" cy="17574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788" y="3071284"/>
            <a:ext cx="2634826" cy="1861944"/>
          </a:xfrm>
          <a:prstGeom prst="rect">
            <a:avLst/>
          </a:prstGeom>
        </p:spPr>
      </p:pic>
    </p:spTree>
    <p:extLst>
      <p:ext uri="{BB962C8B-B14F-4D97-AF65-F5344CB8AC3E}">
        <p14:creationId xmlns:p14="http://schemas.microsoft.com/office/powerpoint/2010/main" val="1354605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Materials for Model Making</a:t>
            </a:r>
            <a:endParaRPr lang="en-US" dirty="0"/>
          </a:p>
        </p:txBody>
      </p:sp>
      <p:sp>
        <p:nvSpPr>
          <p:cNvPr id="3" name="Content Placeholder 2"/>
          <p:cNvSpPr>
            <a:spLocks noGrp="1"/>
          </p:cNvSpPr>
          <p:nvPr>
            <p:ph idx="1"/>
          </p:nvPr>
        </p:nvSpPr>
        <p:spPr>
          <a:xfrm>
            <a:off x="448966" y="1290484"/>
            <a:ext cx="5315141" cy="3552449"/>
          </a:xfrm>
        </p:spPr>
        <p:txBody>
          <a:bodyPr>
            <a:normAutofit fontScale="77500" lnSpcReduction="20000"/>
          </a:bodyPr>
          <a:lstStyle/>
          <a:p>
            <a:r>
              <a:rPr lang="en-US" sz="2300" dirty="0" smtClean="0"/>
              <a:t>A </a:t>
            </a:r>
            <a:r>
              <a:rPr lang="en-US" sz="2300" dirty="0"/>
              <a:t>number of companies produce ready-made pieces for structural components (e.g. girders, beams), siding, furniture, figures (people), vehicles, trees, bushes and other features which are found in the models. Features such as vehicles, people figurines, trees, street lights and other are called "scenery elements" and serve not only to beautify the model, but also to help the observer to obtain a correct feel of scale and proportions represented by the model. </a:t>
            </a:r>
          </a:p>
          <a:p>
            <a:r>
              <a:rPr lang="en-US" sz="2300" dirty="0"/>
              <a:t>Increasingly, rapid prototyping techniques such as 3D printing and CNC routing are used to automatically construct models straight from CAD plans.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626" y="1070186"/>
            <a:ext cx="2600961" cy="19507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626" y="3073734"/>
            <a:ext cx="2950405" cy="1973660"/>
          </a:xfrm>
          <a:prstGeom prst="rect">
            <a:avLst/>
          </a:prstGeom>
        </p:spPr>
      </p:pic>
    </p:spTree>
    <p:extLst>
      <p:ext uri="{BB962C8B-B14F-4D97-AF65-F5344CB8AC3E}">
        <p14:creationId xmlns:p14="http://schemas.microsoft.com/office/powerpoint/2010/main" val="46391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 3</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With your counselor's advice, select a subject from requirement 4 for your model project. Kits may not be used. Prepare the necessary plans to the proper scale. This model should be your own original work. Tell your counselor why you selected this </a:t>
            </a:r>
            <a:r>
              <a:rPr lang="en-US" sz="2000" dirty="0" smtClean="0"/>
              <a:t>project.</a:t>
            </a:r>
            <a:endParaRPr lang="en-US" sz="20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1" y="83909"/>
            <a:ext cx="914400" cy="933450"/>
          </a:xfrm>
          <a:prstGeom prst="rect">
            <a:avLst/>
          </a:prstGeom>
        </p:spPr>
      </p:pic>
    </p:spTree>
    <p:extLst>
      <p:ext uri="{BB962C8B-B14F-4D97-AF65-F5344CB8AC3E}">
        <p14:creationId xmlns:p14="http://schemas.microsoft.com/office/powerpoint/2010/main" val="291947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Scale</a:t>
            </a:r>
            <a:endParaRPr lang="en-US" dirty="0"/>
          </a:p>
        </p:txBody>
      </p:sp>
      <p:sp>
        <p:nvSpPr>
          <p:cNvPr id="3" name="Content Placeholder 2"/>
          <p:cNvSpPr>
            <a:spLocks noGrp="1"/>
          </p:cNvSpPr>
          <p:nvPr>
            <p:ph idx="1"/>
          </p:nvPr>
        </p:nvSpPr>
        <p:spPr>
          <a:xfrm>
            <a:off x="448966" y="1290484"/>
            <a:ext cx="4929061" cy="3571838"/>
          </a:xfrm>
        </p:spPr>
        <p:txBody>
          <a:bodyPr>
            <a:normAutofit/>
          </a:bodyPr>
          <a:lstStyle/>
          <a:p>
            <a:r>
              <a:rPr lang="en-US" sz="1800" b="1" dirty="0"/>
              <a:t>How to Choose the Best Model Size for You</a:t>
            </a:r>
          </a:p>
          <a:p>
            <a:pPr lvl="1"/>
            <a:r>
              <a:rPr lang="en-US" sz="1400" dirty="0"/>
              <a:t>Models come in a range of scales, the most common being 1:4, 1:8, 1:12, 1:16, 1:18, 1:24, 1:48, and 1:72. Choosing a scale that works for you is the first big step in mastering your model builds.</a:t>
            </a:r>
          </a:p>
          <a:p>
            <a:r>
              <a:rPr lang="en-US" sz="1800" b="1" dirty="0"/>
              <a:t>Why is Scale So Important?</a:t>
            </a:r>
          </a:p>
          <a:p>
            <a:pPr lvl="1"/>
            <a:r>
              <a:rPr lang="en-US" sz="1400" dirty="0"/>
              <a:t>Scale determines not only the size of your model, but also influences the amount of materials you will need for making your model.</a:t>
            </a:r>
          </a:p>
          <a:p>
            <a:pPr lvl="1"/>
            <a:r>
              <a:rPr lang="en-US" sz="1400" dirty="0"/>
              <a:t>Some of your materials may be limited in dimension, so you may need to pick a scale that will work out for more optimal material usage.</a:t>
            </a:r>
          </a:p>
          <a:p>
            <a:pPr lvl="1"/>
            <a:r>
              <a:rPr lang="en-US" sz="1400" dirty="0"/>
              <a:t>Examples: Wood may only be available in ¼”, ½”, or ¾” thicknesses; cardboard may only be 24” wide.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608" y="1676400"/>
            <a:ext cx="3494139" cy="3341793"/>
          </a:xfrm>
          <a:prstGeom prst="rect">
            <a:avLst/>
          </a:prstGeom>
        </p:spPr>
      </p:pic>
      <p:pic>
        <p:nvPicPr>
          <p:cNvPr id="7" name="Picture 6"/>
          <p:cNvPicPr>
            <a:picLocks noChangeAspect="1"/>
          </p:cNvPicPr>
          <p:nvPr/>
        </p:nvPicPr>
        <p:blipFill>
          <a:blip r:embed="rId3"/>
          <a:stretch>
            <a:fillRect/>
          </a:stretch>
        </p:blipFill>
        <p:spPr>
          <a:xfrm>
            <a:off x="5540608" y="0"/>
            <a:ext cx="2724150" cy="1676400"/>
          </a:xfrm>
          <a:prstGeom prst="rect">
            <a:avLst/>
          </a:prstGeom>
        </p:spPr>
      </p:pic>
      <p:sp>
        <p:nvSpPr>
          <p:cNvPr id="8" name="TextBox 7"/>
          <p:cNvSpPr txBox="1"/>
          <p:nvPr/>
        </p:nvSpPr>
        <p:spPr>
          <a:xfrm>
            <a:off x="8264758" y="1105818"/>
            <a:ext cx="825055" cy="369332"/>
          </a:xfrm>
          <a:prstGeom prst="rect">
            <a:avLst/>
          </a:prstGeom>
          <a:noFill/>
        </p:spPr>
        <p:txBody>
          <a:bodyPr wrap="square" rtlCol="0">
            <a:spAutoFit/>
          </a:bodyPr>
          <a:lstStyle/>
          <a:p>
            <a:r>
              <a:rPr lang="en-US" dirty="0" smtClean="0"/>
              <a:t>175.3”</a:t>
            </a:r>
            <a:endParaRPr lang="en-US" dirty="0"/>
          </a:p>
        </p:txBody>
      </p:sp>
    </p:spTree>
    <p:extLst>
      <p:ext uri="{BB962C8B-B14F-4D97-AF65-F5344CB8AC3E}">
        <p14:creationId xmlns:p14="http://schemas.microsoft.com/office/powerpoint/2010/main" val="4233383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Scale</a:t>
            </a:r>
            <a:endParaRPr lang="en-US" dirty="0"/>
          </a:p>
        </p:txBody>
      </p:sp>
      <p:sp>
        <p:nvSpPr>
          <p:cNvPr id="3" name="Content Placeholder 2"/>
          <p:cNvSpPr>
            <a:spLocks noGrp="1"/>
          </p:cNvSpPr>
          <p:nvPr>
            <p:ph idx="1"/>
          </p:nvPr>
        </p:nvSpPr>
        <p:spPr>
          <a:xfrm>
            <a:off x="448966" y="1290484"/>
            <a:ext cx="4929061" cy="3571838"/>
          </a:xfrm>
        </p:spPr>
        <p:txBody>
          <a:bodyPr>
            <a:normAutofit fontScale="92500"/>
          </a:bodyPr>
          <a:lstStyle/>
          <a:p>
            <a:r>
              <a:rPr lang="en-US" sz="1800" b="1" dirty="0" smtClean="0"/>
              <a:t>Scale </a:t>
            </a:r>
            <a:r>
              <a:rPr lang="en-US" sz="1800" b="1" dirty="0"/>
              <a:t>determines the size of the model vs. reality</a:t>
            </a:r>
          </a:p>
          <a:p>
            <a:pPr lvl="1"/>
            <a:r>
              <a:rPr lang="en-US" sz="1800" dirty="0" smtClean="0"/>
              <a:t>Expressed </a:t>
            </a:r>
            <a:r>
              <a:rPr lang="en-US" sz="1800" dirty="0"/>
              <a:t>as “model unit” = “reality unit</a:t>
            </a:r>
            <a:r>
              <a:rPr lang="en-US" sz="1800" dirty="0" smtClean="0"/>
              <a:t>”.</a:t>
            </a:r>
            <a:endParaRPr lang="en-US" sz="1800" dirty="0"/>
          </a:p>
          <a:p>
            <a:pPr lvl="1"/>
            <a:r>
              <a:rPr lang="en-US" sz="1800" dirty="0" smtClean="0"/>
              <a:t>The </a:t>
            </a:r>
            <a:r>
              <a:rPr lang="en-US" sz="1800" dirty="0"/>
              <a:t>model can be bigger than OR smaller than </a:t>
            </a:r>
            <a:r>
              <a:rPr lang="en-US" sz="1800" dirty="0" smtClean="0"/>
              <a:t>reality.</a:t>
            </a:r>
            <a:endParaRPr lang="en-US" sz="1800" dirty="0"/>
          </a:p>
          <a:p>
            <a:pPr lvl="2"/>
            <a:r>
              <a:rPr lang="en-US" sz="1800" dirty="0" smtClean="0"/>
              <a:t>Model </a:t>
            </a:r>
            <a:r>
              <a:rPr lang="en-US" sz="1800" dirty="0"/>
              <a:t>of an atom – bigger than </a:t>
            </a:r>
            <a:r>
              <a:rPr lang="en-US" sz="1800" dirty="0" smtClean="0"/>
              <a:t>reality.</a:t>
            </a:r>
            <a:endParaRPr lang="en-US" sz="1800" dirty="0"/>
          </a:p>
          <a:p>
            <a:pPr lvl="2"/>
            <a:r>
              <a:rPr lang="en-US" sz="1800" dirty="0" smtClean="0"/>
              <a:t>Model </a:t>
            </a:r>
            <a:r>
              <a:rPr lang="en-US" sz="1800" dirty="0"/>
              <a:t>of a real Star Destroyer – smaller than </a:t>
            </a:r>
            <a:r>
              <a:rPr lang="en-US" sz="1800" dirty="0" smtClean="0"/>
              <a:t>reality.</a:t>
            </a:r>
            <a:endParaRPr lang="en-US" sz="1800" dirty="0"/>
          </a:p>
          <a:p>
            <a:pPr lvl="1"/>
            <a:r>
              <a:rPr lang="en-US" sz="1800" dirty="0" smtClean="0"/>
              <a:t>Keep </a:t>
            </a:r>
            <a:r>
              <a:rPr lang="en-US" sz="1800" dirty="0"/>
              <a:t>the same scale for all dimensions – width, height, </a:t>
            </a:r>
            <a:r>
              <a:rPr lang="en-US" sz="1800" dirty="0" smtClean="0"/>
              <a:t>length.</a:t>
            </a:r>
            <a:endParaRPr lang="en-US" sz="1800" dirty="0"/>
          </a:p>
          <a:p>
            <a:pPr lvl="1"/>
            <a:r>
              <a:rPr lang="en-US" sz="1800" dirty="0" smtClean="0"/>
              <a:t>Pick </a:t>
            </a:r>
            <a:r>
              <a:rPr lang="en-US" sz="1800" dirty="0"/>
              <a:t>an easy scale to work </a:t>
            </a:r>
            <a:r>
              <a:rPr lang="en-US" sz="1800" dirty="0" smtClean="0"/>
              <a:t>with. For example, </a:t>
            </a:r>
            <a:r>
              <a:rPr lang="en-US" sz="1800" dirty="0"/>
              <a:t>1 inch = 1 foot is easier than </a:t>
            </a:r>
            <a:r>
              <a:rPr lang="en-US" sz="1800" dirty="0" smtClean="0"/>
              <a:t>1.35 inches </a:t>
            </a:r>
            <a:r>
              <a:rPr lang="en-US" sz="1800" dirty="0"/>
              <a:t>= 1 </a:t>
            </a:r>
            <a:r>
              <a:rPr lang="en-US" sz="1800" dirty="0" smtClean="0"/>
              <a:t>foot.</a:t>
            </a:r>
            <a:endParaRPr lang="en-US" sz="1800" dirty="0"/>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6454987" y="1017359"/>
            <a:ext cx="1811866" cy="17476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13" y="2819502"/>
            <a:ext cx="3139413" cy="2242718"/>
          </a:xfrm>
          <a:prstGeom prst="rect">
            <a:avLst/>
          </a:prstGeom>
        </p:spPr>
      </p:pic>
    </p:spTree>
    <p:extLst>
      <p:ext uri="{BB962C8B-B14F-4D97-AF65-F5344CB8AC3E}">
        <p14:creationId xmlns:p14="http://schemas.microsoft.com/office/powerpoint/2010/main" val="279079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21" y="47413"/>
            <a:ext cx="6820294" cy="1121343"/>
          </a:xfrm>
        </p:spPr>
        <p:txBody>
          <a:bodyPr>
            <a:normAutofit fontScale="90000"/>
          </a:bodyPr>
          <a:lstStyle/>
          <a:p>
            <a:r>
              <a:rPr lang="en-US" dirty="0" smtClean="0"/>
              <a:t>Model Design and Building </a:t>
            </a:r>
            <a:br>
              <a:rPr lang="en-US" dirty="0" smtClean="0"/>
            </a:br>
            <a:r>
              <a:rPr lang="en-US" dirty="0" smtClean="0"/>
              <a:t>Merit Badge Requirements</a:t>
            </a:r>
            <a:endParaRPr lang="en-US" dirty="0"/>
          </a:p>
        </p:txBody>
      </p:sp>
      <p:sp>
        <p:nvSpPr>
          <p:cNvPr id="5" name="Content Placeholder 4"/>
          <p:cNvSpPr>
            <a:spLocks noGrp="1"/>
          </p:cNvSpPr>
          <p:nvPr>
            <p:ph idx="1"/>
          </p:nvPr>
        </p:nvSpPr>
        <p:spPr>
          <a:xfrm>
            <a:off x="471948" y="1177436"/>
            <a:ext cx="6843252" cy="3834831"/>
          </a:xfrm>
        </p:spPr>
        <p:txBody>
          <a:bodyPr>
            <a:noAutofit/>
          </a:bodyPr>
          <a:lstStyle/>
          <a:p>
            <a:pPr marL="514350" indent="-514350">
              <a:buFont typeface="+mj-lt"/>
              <a:buAutoNum type="arabicPeriod" startAt="4"/>
            </a:pPr>
            <a:r>
              <a:rPr lang="en-US" sz="1400" dirty="0" smtClean="0"/>
              <a:t>Do </a:t>
            </a:r>
            <a:r>
              <a:rPr lang="en-US" sz="1400" dirty="0"/>
              <a:t>ONE of the following:</a:t>
            </a:r>
          </a:p>
          <a:p>
            <a:pPr marL="971550" lvl="1" indent="-514350">
              <a:buFont typeface="+mj-lt"/>
              <a:buAutoNum type="alphaLcPeriod"/>
            </a:pPr>
            <a:r>
              <a:rPr lang="en-US" sz="1400" dirty="0"/>
              <a:t>Make an architectural model. Build a model of a house to a scale of 1/4" = 1'0" (1:50 scale). After completing the model, present it to your counselor for approval. Review with your counselor the materials you used and the details of your model.</a:t>
            </a:r>
          </a:p>
          <a:p>
            <a:pPr marL="971550" lvl="1" indent="-514350">
              <a:buFont typeface="+mj-lt"/>
              <a:buAutoNum type="alphaLcPeriod"/>
            </a:pPr>
            <a:r>
              <a:rPr lang="en-US" sz="1400" dirty="0"/>
              <a:t>Build a structural model. Construct a model showing corner construction of a wood-frame building to a scale of 1 1/2" = 1'0" (1:8 scale). All structures shown must be to scale. Cardboard or flat sheet wood stock may be used for sheeting or flooring on the model. Review with your counselor the problems you encountered in gathering the materials and supporting the structure. Be able to name the parts of the floor and wall frames, such as intermediate girder, joist, bridging, subfloor, sill, sole plate, stud, and rafter.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120" y="141359"/>
            <a:ext cx="914400" cy="933450"/>
          </a:xfrm>
          <a:prstGeom prst="rect">
            <a:avLst/>
          </a:prstGeom>
        </p:spPr>
      </p:pic>
    </p:spTree>
    <p:extLst>
      <p:ext uri="{BB962C8B-B14F-4D97-AF65-F5344CB8AC3E}">
        <p14:creationId xmlns:p14="http://schemas.microsoft.com/office/powerpoint/2010/main" val="62808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Architectural Scale Ruler</a:t>
            </a:r>
            <a:endParaRPr lang="en-US" dirty="0"/>
          </a:p>
        </p:txBody>
      </p:sp>
      <p:sp>
        <p:nvSpPr>
          <p:cNvPr id="3" name="Content Placeholder 2"/>
          <p:cNvSpPr>
            <a:spLocks noGrp="1"/>
          </p:cNvSpPr>
          <p:nvPr>
            <p:ph idx="1"/>
          </p:nvPr>
        </p:nvSpPr>
        <p:spPr/>
        <p:txBody>
          <a:bodyPr>
            <a:normAutofit/>
          </a:bodyPr>
          <a:lstStyle/>
          <a:p>
            <a:endParaRPr lang="en-US" sz="1200" dirty="0"/>
          </a:p>
          <a:p>
            <a:r>
              <a:rPr lang="en-US" sz="2000" dirty="0" smtClean="0"/>
              <a:t>The Architect’s Scale Ruler for </a:t>
            </a:r>
            <a:r>
              <a:rPr lang="en-US" sz="2000" dirty="0"/>
              <a:t>drawing by hand </a:t>
            </a:r>
            <a:r>
              <a:rPr lang="en-US" sz="2000" dirty="0" smtClean="0"/>
              <a:t>takes </a:t>
            </a:r>
            <a:r>
              <a:rPr lang="en-US" sz="2000" dirty="0"/>
              <a:t>care of all the math.</a:t>
            </a:r>
          </a:p>
          <a:p>
            <a:r>
              <a:rPr lang="en-US" sz="2000" dirty="0" smtClean="0"/>
              <a:t>It is designed </a:t>
            </a:r>
            <a:r>
              <a:rPr lang="en-US" sz="2000" dirty="0"/>
              <a:t>for use in </a:t>
            </a:r>
            <a:r>
              <a:rPr lang="en-US" sz="2000" dirty="0" smtClean="0"/>
              <a:t>determining actual dimensions </a:t>
            </a:r>
            <a:r>
              <a:rPr lang="en-US" sz="2000" dirty="0"/>
              <a:t>of distance on </a:t>
            </a:r>
            <a:r>
              <a:rPr lang="en-US" sz="2000" dirty="0" smtClean="0"/>
              <a:t>scaled </a:t>
            </a:r>
            <a:r>
              <a:rPr lang="en-US" sz="2000" dirty="0"/>
              <a:t>drawing.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960" y="2689575"/>
            <a:ext cx="4994082" cy="1902746"/>
          </a:xfrm>
          <a:prstGeom prst="rect">
            <a:avLst/>
          </a:prstGeom>
        </p:spPr>
      </p:pic>
    </p:spTree>
    <p:extLst>
      <p:ext uri="{BB962C8B-B14F-4D97-AF65-F5344CB8AC3E}">
        <p14:creationId xmlns:p14="http://schemas.microsoft.com/office/powerpoint/2010/main" val="3415761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Architectural Scale Ruler</a:t>
            </a:r>
            <a:endParaRPr lang="en-US" dirty="0"/>
          </a:p>
        </p:txBody>
      </p:sp>
      <p:sp>
        <p:nvSpPr>
          <p:cNvPr id="3" name="Content Placeholder 2"/>
          <p:cNvSpPr>
            <a:spLocks noGrp="1"/>
          </p:cNvSpPr>
          <p:nvPr>
            <p:ph idx="1"/>
          </p:nvPr>
        </p:nvSpPr>
        <p:spPr>
          <a:xfrm>
            <a:off x="448966" y="1290484"/>
            <a:ext cx="5105167" cy="3571838"/>
          </a:xfrm>
        </p:spPr>
        <p:txBody>
          <a:bodyPr>
            <a:normAutofit/>
          </a:bodyPr>
          <a:lstStyle/>
          <a:p>
            <a:r>
              <a:rPr lang="en-US" sz="2000" dirty="0" smtClean="0"/>
              <a:t>There </a:t>
            </a:r>
            <a:r>
              <a:rPr lang="en-US" sz="2000" dirty="0"/>
              <a:t>are two scales on </a:t>
            </a:r>
            <a:r>
              <a:rPr lang="en-US" sz="2000" dirty="0" smtClean="0"/>
              <a:t>each </a:t>
            </a:r>
            <a:r>
              <a:rPr lang="en-US" sz="2000" dirty="0"/>
              <a:t>edge. </a:t>
            </a:r>
          </a:p>
          <a:p>
            <a:r>
              <a:rPr lang="en-US" sz="2000" dirty="0" smtClean="0"/>
              <a:t>One scale reads left to right while the other reads right to left.</a:t>
            </a:r>
          </a:p>
          <a:p>
            <a:pPr marL="914400" lvl="1" indent="-457200">
              <a:buFont typeface="+mj-lt"/>
              <a:buAutoNum type="arabicPeriod"/>
            </a:pPr>
            <a:r>
              <a:rPr lang="en-US" sz="2000" dirty="0" smtClean="0"/>
              <a:t>Must know </a:t>
            </a:r>
            <a:r>
              <a:rPr lang="en-US" sz="2000" dirty="0"/>
              <a:t>scale of </a:t>
            </a:r>
            <a:r>
              <a:rPr lang="en-US" sz="2000" dirty="0" smtClean="0"/>
              <a:t>drawing </a:t>
            </a:r>
            <a:r>
              <a:rPr lang="en-US" sz="2000" dirty="0"/>
              <a:t>or item that is </a:t>
            </a:r>
            <a:r>
              <a:rPr lang="en-US" sz="2000" dirty="0" smtClean="0"/>
              <a:t>being </a:t>
            </a:r>
            <a:r>
              <a:rPr lang="en-US" sz="2000" dirty="0"/>
              <a:t>measured. </a:t>
            </a:r>
          </a:p>
          <a:p>
            <a:pPr marL="914400" lvl="1" indent="-457200">
              <a:buFont typeface="+mj-lt"/>
              <a:buAutoNum type="arabicPeriod"/>
            </a:pPr>
            <a:r>
              <a:rPr lang="en-US" sz="2000" dirty="0" smtClean="0"/>
              <a:t>Once </a:t>
            </a:r>
            <a:r>
              <a:rPr lang="en-US" sz="2000" dirty="0"/>
              <a:t>scale of drawing </a:t>
            </a:r>
            <a:r>
              <a:rPr lang="en-US" sz="2000" dirty="0" smtClean="0"/>
              <a:t>has </a:t>
            </a:r>
            <a:r>
              <a:rPr lang="en-US" sz="2000" dirty="0"/>
              <a:t>been determined, </a:t>
            </a:r>
            <a:r>
              <a:rPr lang="en-US" sz="2000" dirty="0" smtClean="0"/>
              <a:t>select </a:t>
            </a:r>
            <a:r>
              <a:rPr lang="en-US" sz="2000" dirty="0"/>
              <a:t>correct scale on </a:t>
            </a:r>
            <a:r>
              <a:rPr lang="en-US" sz="2000" dirty="0" smtClean="0"/>
              <a:t>the </a:t>
            </a:r>
            <a:r>
              <a:rPr lang="en-US" sz="2000" dirty="0"/>
              <a:t>ruler. </a:t>
            </a:r>
            <a:r>
              <a:rPr lang="en-US" sz="2000" dirty="0" smtClean="0"/>
              <a:t>For </a:t>
            </a:r>
            <a:r>
              <a:rPr lang="en-US" sz="2000" dirty="0"/>
              <a:t>example, 1/8 on ruler is </a:t>
            </a:r>
            <a:r>
              <a:rPr lang="en-US" sz="2000" dirty="0" smtClean="0"/>
              <a:t>a </a:t>
            </a:r>
            <a:r>
              <a:rPr lang="en-US" sz="2000" dirty="0"/>
              <a:t>scale that converts 1/8 </a:t>
            </a:r>
            <a:r>
              <a:rPr lang="en-US" sz="2000" dirty="0" smtClean="0"/>
              <a:t>inch </a:t>
            </a:r>
            <a:r>
              <a:rPr lang="en-US" sz="2000" dirty="0"/>
              <a:t>on drawing to 1 foot. </a:t>
            </a:r>
          </a:p>
          <a:p>
            <a:endParaRPr lang="en-US" sz="2000"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3843" y="1290484"/>
            <a:ext cx="3112770" cy="3112770"/>
          </a:xfrm>
          <a:prstGeom prst="rect">
            <a:avLst/>
          </a:prstGeom>
        </p:spPr>
      </p:pic>
    </p:spTree>
    <p:extLst>
      <p:ext uri="{BB962C8B-B14F-4D97-AF65-F5344CB8AC3E}">
        <p14:creationId xmlns:p14="http://schemas.microsoft.com/office/powerpoint/2010/main" val="106782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Architectural Scale Ruler</a:t>
            </a:r>
            <a:endParaRPr lang="en-US" dirty="0"/>
          </a:p>
        </p:txBody>
      </p:sp>
      <p:sp>
        <p:nvSpPr>
          <p:cNvPr id="3" name="Content Placeholder 2"/>
          <p:cNvSpPr>
            <a:spLocks noGrp="1"/>
          </p:cNvSpPr>
          <p:nvPr>
            <p:ph idx="1"/>
          </p:nvPr>
        </p:nvSpPr>
        <p:spPr>
          <a:xfrm>
            <a:off x="448966" y="1290484"/>
            <a:ext cx="5105167" cy="3571838"/>
          </a:xfrm>
        </p:spPr>
        <p:txBody>
          <a:bodyPr>
            <a:normAutofit lnSpcReduction="10000"/>
          </a:bodyPr>
          <a:lstStyle/>
          <a:p>
            <a:r>
              <a:rPr lang="en-US" sz="2000" dirty="0"/>
              <a:t>Line up zero mark on scale selected </a:t>
            </a:r>
            <a:r>
              <a:rPr lang="en-US" sz="2000" dirty="0" smtClean="0"/>
              <a:t>with beginning </a:t>
            </a:r>
            <a:r>
              <a:rPr lang="en-US" sz="2000" dirty="0"/>
              <a:t>of item being measured</a:t>
            </a:r>
          </a:p>
          <a:p>
            <a:r>
              <a:rPr lang="en-US" sz="2000" dirty="0" smtClean="0"/>
              <a:t>Determine </a:t>
            </a:r>
            <a:r>
              <a:rPr lang="en-US" sz="2000" dirty="0"/>
              <a:t>at what point on </a:t>
            </a:r>
            <a:r>
              <a:rPr lang="en-US" sz="2000" dirty="0" smtClean="0"/>
              <a:t>scale </a:t>
            </a:r>
            <a:r>
              <a:rPr lang="en-US" sz="2000" dirty="0"/>
              <a:t>the end of </a:t>
            </a:r>
            <a:r>
              <a:rPr lang="en-US" sz="2000" dirty="0" smtClean="0"/>
              <a:t>the </a:t>
            </a:r>
            <a:r>
              <a:rPr lang="en-US" sz="2000" dirty="0"/>
              <a:t>item you wish to measure is. </a:t>
            </a:r>
          </a:p>
          <a:p>
            <a:r>
              <a:rPr lang="en-US" sz="2000" dirty="0"/>
              <a:t>Read number off the scale that is closest to </a:t>
            </a:r>
            <a:r>
              <a:rPr lang="en-US" sz="2000" dirty="0" smtClean="0"/>
              <a:t>the </a:t>
            </a:r>
            <a:r>
              <a:rPr lang="en-US" sz="2000" dirty="0"/>
              <a:t>ending point of the item measured. </a:t>
            </a:r>
          </a:p>
          <a:p>
            <a:r>
              <a:rPr lang="en-US" sz="2000" dirty="0"/>
              <a:t>Mentally note this number and be sure to </a:t>
            </a:r>
            <a:r>
              <a:rPr lang="en-US" sz="2000" dirty="0" smtClean="0"/>
              <a:t>'round down‘ even </a:t>
            </a:r>
            <a:r>
              <a:rPr lang="en-US" sz="2000" dirty="0"/>
              <a:t>if you are close to the </a:t>
            </a:r>
            <a:r>
              <a:rPr lang="en-US" sz="2000" dirty="0" smtClean="0"/>
              <a:t>next </a:t>
            </a:r>
            <a:r>
              <a:rPr lang="en-US" sz="2000" dirty="0"/>
              <a:t>number. </a:t>
            </a:r>
          </a:p>
          <a:p>
            <a:r>
              <a:rPr lang="en-US" sz="2000" dirty="0"/>
              <a:t>This number represents the whole feet of </a:t>
            </a:r>
            <a:r>
              <a:rPr lang="en-US" sz="2000" dirty="0" smtClean="0"/>
              <a:t>the </a:t>
            </a:r>
            <a:r>
              <a:rPr lang="en-US" sz="2000" dirty="0"/>
              <a:t>item you are measuring. </a:t>
            </a:r>
          </a:p>
        </p:txBody>
      </p:sp>
      <p:pic>
        <p:nvPicPr>
          <p:cNvPr id="4" name="Picture 3"/>
          <p:cNvPicPr>
            <a:picLocks noChangeAspect="1"/>
          </p:cNvPicPr>
          <p:nvPr/>
        </p:nvPicPr>
        <p:blipFill rotWithShape="1">
          <a:blip r:embed="rId2"/>
          <a:srcRect r="1068"/>
          <a:stretch/>
        </p:blipFill>
        <p:spPr>
          <a:xfrm>
            <a:off x="5976302" y="1415308"/>
            <a:ext cx="2930631" cy="2543175"/>
          </a:xfrm>
          <a:prstGeom prst="rect">
            <a:avLst/>
          </a:prstGeom>
        </p:spPr>
      </p:pic>
    </p:spTree>
    <p:extLst>
      <p:ext uri="{BB962C8B-B14F-4D97-AF65-F5344CB8AC3E}">
        <p14:creationId xmlns:p14="http://schemas.microsoft.com/office/powerpoint/2010/main" val="185736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Architectural Scale Ruler</a:t>
            </a:r>
            <a:endParaRPr lang="en-US" dirty="0"/>
          </a:p>
        </p:txBody>
      </p:sp>
      <p:sp>
        <p:nvSpPr>
          <p:cNvPr id="3" name="Content Placeholder 2"/>
          <p:cNvSpPr>
            <a:spLocks noGrp="1"/>
          </p:cNvSpPr>
          <p:nvPr>
            <p:ph idx="1"/>
          </p:nvPr>
        </p:nvSpPr>
        <p:spPr>
          <a:xfrm>
            <a:off x="448966" y="1290484"/>
            <a:ext cx="5105167" cy="3571838"/>
          </a:xfrm>
        </p:spPr>
        <p:txBody>
          <a:bodyPr>
            <a:normAutofit/>
          </a:bodyPr>
          <a:lstStyle/>
          <a:p>
            <a:r>
              <a:rPr lang="en-US" sz="2000" dirty="0" smtClean="0"/>
              <a:t>Slide </a:t>
            </a:r>
            <a:r>
              <a:rPr lang="en-US" sz="2000" dirty="0"/>
              <a:t>ruler so that the number you </a:t>
            </a:r>
            <a:r>
              <a:rPr lang="en-US" sz="2000" dirty="0" smtClean="0"/>
              <a:t>noted </a:t>
            </a:r>
            <a:r>
              <a:rPr lang="en-US" sz="2000" dirty="0"/>
              <a:t>mentally lines up with the end </a:t>
            </a:r>
            <a:r>
              <a:rPr lang="en-US" sz="2000" dirty="0" smtClean="0"/>
              <a:t>of </a:t>
            </a:r>
            <a:r>
              <a:rPr lang="en-US" sz="2000" dirty="0"/>
              <a:t>the item being measured.</a:t>
            </a:r>
          </a:p>
          <a:p>
            <a:r>
              <a:rPr lang="en-US" sz="2000" dirty="0"/>
              <a:t>Now go back to the zero end of the </a:t>
            </a:r>
            <a:r>
              <a:rPr lang="en-US" sz="2000" dirty="0" smtClean="0"/>
              <a:t>scale - fractional </a:t>
            </a:r>
            <a:r>
              <a:rPr lang="en-US" sz="2000" dirty="0"/>
              <a:t>feet to be measured </a:t>
            </a:r>
            <a:r>
              <a:rPr lang="en-US" sz="2000" dirty="0" smtClean="0"/>
              <a:t>will </a:t>
            </a:r>
            <a:r>
              <a:rPr lang="en-US" sz="2000" dirty="0"/>
              <a:t>be represented by distance of the </a:t>
            </a:r>
            <a:r>
              <a:rPr lang="en-US" sz="2000" dirty="0" smtClean="0"/>
              <a:t>start </a:t>
            </a:r>
            <a:r>
              <a:rPr lang="en-US" sz="2000" dirty="0"/>
              <a:t>point of the object being </a:t>
            </a:r>
            <a:r>
              <a:rPr lang="en-US" sz="2000" dirty="0" smtClean="0"/>
              <a:t>measured </a:t>
            </a:r>
            <a:r>
              <a:rPr lang="en-US" sz="2000" dirty="0"/>
              <a:t>to the zero point on the </a:t>
            </a:r>
            <a:r>
              <a:rPr lang="en-US" sz="2000" dirty="0" smtClean="0"/>
              <a:t>scale</a:t>
            </a:r>
            <a:r>
              <a:rPr lang="en-US" sz="2000" dirty="0"/>
              <a:t>. </a:t>
            </a:r>
          </a:p>
          <a:p>
            <a:r>
              <a:rPr lang="en-US" sz="2000" dirty="0"/>
              <a:t>Take reading from this part of scale </a:t>
            </a:r>
            <a:r>
              <a:rPr lang="en-US" sz="2000" dirty="0" smtClean="0"/>
              <a:t>and </a:t>
            </a:r>
            <a:r>
              <a:rPr lang="en-US" sz="2000" dirty="0"/>
              <a:t>add this number to the whole </a:t>
            </a:r>
            <a:r>
              <a:rPr lang="en-US" sz="2000" dirty="0" smtClean="0"/>
              <a:t>feet </a:t>
            </a:r>
            <a:r>
              <a:rPr lang="en-US" sz="2000" dirty="0"/>
              <a:t>you mentally noted earlier.</a:t>
            </a:r>
          </a:p>
        </p:txBody>
      </p:sp>
      <p:pic>
        <p:nvPicPr>
          <p:cNvPr id="6" name="Picture 5"/>
          <p:cNvPicPr>
            <a:picLocks noChangeAspect="1"/>
          </p:cNvPicPr>
          <p:nvPr/>
        </p:nvPicPr>
        <p:blipFill>
          <a:blip r:embed="rId2"/>
          <a:stretch>
            <a:fillRect/>
          </a:stretch>
        </p:blipFill>
        <p:spPr>
          <a:xfrm>
            <a:off x="6033240" y="1408536"/>
            <a:ext cx="2943225" cy="2543175"/>
          </a:xfrm>
          <a:prstGeom prst="rect">
            <a:avLst/>
          </a:prstGeom>
        </p:spPr>
      </p:pic>
    </p:spTree>
    <p:extLst>
      <p:ext uri="{BB962C8B-B14F-4D97-AF65-F5344CB8AC3E}">
        <p14:creationId xmlns:p14="http://schemas.microsoft.com/office/powerpoint/2010/main" val="157994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Architectural Scale Ruler</a:t>
            </a:r>
            <a:endParaRPr lang="en-US" dirty="0"/>
          </a:p>
        </p:txBody>
      </p:sp>
      <p:sp>
        <p:nvSpPr>
          <p:cNvPr id="5" name="Content Placeholder 4"/>
          <p:cNvSpPr>
            <a:spLocks noGrp="1"/>
          </p:cNvSpPr>
          <p:nvPr>
            <p:ph idx="1"/>
          </p:nvPr>
        </p:nvSpPr>
        <p:spPr>
          <a:xfrm>
            <a:off x="448966" y="1290484"/>
            <a:ext cx="3919834" cy="3571838"/>
          </a:xfrm>
        </p:spPr>
        <p:txBody>
          <a:bodyPr>
            <a:normAutofit/>
          </a:bodyPr>
          <a:lstStyle/>
          <a:p>
            <a:r>
              <a:rPr lang="en-US" sz="2000" dirty="0" smtClean="0"/>
              <a:t>Each of these measurements on the architectural ruler is equal to 1’ 3” in real life.</a:t>
            </a:r>
            <a:endParaRPr lang="en-US" sz="2000" dirty="0"/>
          </a:p>
        </p:txBody>
      </p:sp>
      <p:pic>
        <p:nvPicPr>
          <p:cNvPr id="7" name="Content Placeholder 3"/>
          <p:cNvPicPr>
            <a:picLocks noChangeAspect="1"/>
          </p:cNvPicPr>
          <p:nvPr/>
        </p:nvPicPr>
        <p:blipFill>
          <a:blip r:embed="rId2"/>
          <a:stretch>
            <a:fillRect/>
          </a:stretch>
        </p:blipFill>
        <p:spPr>
          <a:xfrm>
            <a:off x="4702458" y="1017359"/>
            <a:ext cx="3613613" cy="4076896"/>
          </a:xfrm>
          <a:prstGeom prst="rect">
            <a:avLst/>
          </a:prstGeom>
        </p:spPr>
      </p:pic>
    </p:spTree>
    <p:extLst>
      <p:ext uri="{BB962C8B-B14F-4D97-AF65-F5344CB8AC3E}">
        <p14:creationId xmlns:p14="http://schemas.microsoft.com/office/powerpoint/2010/main" val="3557445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bg1"/>
                </a:solidFill>
                <a:effectLst>
                  <a:outerShdw blurRad="38100" dist="38100" dir="2700000" algn="tl">
                    <a:srgbClr val="000000">
                      <a:alpha val="43137"/>
                    </a:srgbClr>
                  </a:outerShdw>
                </a:effectLst>
              </a:rPr>
              <a:t>3. Scale</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15148" y="1200151"/>
            <a:ext cx="3864186" cy="3394472"/>
          </a:xfrm>
        </p:spPr>
        <p:txBody>
          <a:bodyPr>
            <a:normAutofit/>
          </a:bodyPr>
          <a:lstStyle/>
          <a:p>
            <a:pPr marL="0" indent="0">
              <a:buNone/>
              <a:tabLst>
                <a:tab pos="968375" algn="l"/>
              </a:tabLst>
            </a:pPr>
            <a:r>
              <a:rPr lang="en-US" sz="1800" dirty="0"/>
              <a:t>Model Design </a:t>
            </a:r>
          </a:p>
          <a:p>
            <a:r>
              <a:rPr lang="en-US" sz="1400" dirty="0"/>
              <a:t>Scale Conversions</a:t>
            </a:r>
          </a:p>
          <a:p>
            <a:r>
              <a:rPr lang="it-IT" sz="1400" dirty="0" smtClean="0"/>
              <a:t>Model </a:t>
            </a:r>
            <a:r>
              <a:rPr lang="it-IT" sz="1400" dirty="0"/>
              <a:t>dimension = Reality dimension x Scale</a:t>
            </a:r>
          </a:p>
          <a:p>
            <a:pPr lvl="1"/>
            <a:r>
              <a:rPr lang="en-US" sz="1400" dirty="0" smtClean="0"/>
              <a:t>where </a:t>
            </a:r>
            <a:r>
              <a:rPr lang="en-US" sz="1400" dirty="0"/>
              <a:t>Scale = Model unit / Reality unit</a:t>
            </a:r>
          </a:p>
          <a:p>
            <a:r>
              <a:rPr lang="it-IT" sz="1400" dirty="0" smtClean="0"/>
              <a:t>Reality </a:t>
            </a:r>
            <a:r>
              <a:rPr lang="it-IT" sz="1400" dirty="0"/>
              <a:t>dimension = Model dimension x Scale</a:t>
            </a:r>
          </a:p>
          <a:p>
            <a:pPr lvl="1"/>
            <a:r>
              <a:rPr lang="en-US" sz="1400" dirty="0" smtClean="0"/>
              <a:t>where </a:t>
            </a:r>
            <a:r>
              <a:rPr lang="en-US" sz="1400" dirty="0"/>
              <a:t>Scale = Reality unit / Model unit</a:t>
            </a:r>
          </a:p>
          <a:p>
            <a:pPr lvl="1"/>
            <a:endParaRPr lang="en-US" sz="1200" dirty="0" smtClean="0"/>
          </a:p>
        </p:txBody>
      </p:sp>
      <p:sp>
        <p:nvSpPr>
          <p:cNvPr id="5" name="Content Placeholder 4"/>
          <p:cNvSpPr>
            <a:spLocks noGrp="1"/>
          </p:cNvSpPr>
          <p:nvPr>
            <p:ph sz="half" idx="2"/>
          </p:nvPr>
        </p:nvSpPr>
        <p:spPr>
          <a:xfrm>
            <a:off x="3850640" y="1749028"/>
            <a:ext cx="5293360" cy="3394472"/>
          </a:xfrm>
        </p:spPr>
        <p:txBody>
          <a:bodyPr>
            <a:normAutofit/>
          </a:bodyPr>
          <a:lstStyle/>
          <a:p>
            <a:pPr lvl="1"/>
            <a:r>
              <a:rPr lang="en-US" sz="1200" dirty="0" smtClean="0"/>
              <a:t>Model </a:t>
            </a:r>
            <a:r>
              <a:rPr lang="en-US" sz="1200" dirty="0"/>
              <a:t>scale: 1 inch = 10 feet (If model is 1 inch long, the object in reality is 10 feet long)</a:t>
            </a:r>
          </a:p>
          <a:p>
            <a:pPr lvl="2"/>
            <a:r>
              <a:rPr lang="en-US" sz="1200" dirty="0"/>
              <a:t>If model is 10 inches long, how long is the real thing?</a:t>
            </a:r>
          </a:p>
          <a:p>
            <a:pPr lvl="2"/>
            <a:r>
              <a:rPr lang="en-US" sz="1200" dirty="0"/>
              <a:t>Length (reality) = 10 </a:t>
            </a:r>
            <a:r>
              <a:rPr lang="en-US" sz="1200" dirty="0" smtClean="0"/>
              <a:t>inch </a:t>
            </a:r>
            <a:r>
              <a:rPr lang="en-US" sz="1200" dirty="0"/>
              <a:t>(model) x </a:t>
            </a:r>
            <a:r>
              <a:rPr lang="en-US" sz="1200" u="sng" dirty="0"/>
              <a:t>10 feet (reality) </a:t>
            </a:r>
            <a:r>
              <a:rPr lang="en-US" sz="1200" dirty="0"/>
              <a:t>= 100 feet</a:t>
            </a:r>
          </a:p>
          <a:p>
            <a:pPr marL="914400" lvl="2" indent="0">
              <a:buNone/>
            </a:pPr>
            <a:r>
              <a:rPr lang="en-US" sz="1200" dirty="0"/>
              <a:t>	                                                1 inch (model)</a:t>
            </a:r>
          </a:p>
          <a:p>
            <a:pPr lvl="1"/>
            <a:r>
              <a:rPr lang="en-US" sz="1200" dirty="0"/>
              <a:t>Model scale: 1/4 inch = 1 foot (If model is 1 inch tall, the object in reality is 4 feet tall)</a:t>
            </a:r>
          </a:p>
          <a:p>
            <a:pPr lvl="2"/>
            <a:r>
              <a:rPr lang="en-US" sz="1200" dirty="0"/>
              <a:t>If model is 6 inches tall, how tall is the real thing?</a:t>
            </a:r>
          </a:p>
          <a:p>
            <a:pPr lvl="2"/>
            <a:r>
              <a:rPr lang="en-US" sz="1200" dirty="0"/>
              <a:t>Height (reality) = 6 </a:t>
            </a:r>
            <a:r>
              <a:rPr lang="en-US" sz="1200" dirty="0" smtClean="0"/>
              <a:t>inch </a:t>
            </a:r>
            <a:r>
              <a:rPr lang="en-US" sz="1200" dirty="0"/>
              <a:t>(model) x </a:t>
            </a:r>
            <a:r>
              <a:rPr lang="en-US" sz="1200" u="sng" dirty="0"/>
              <a:t>4 feet (reality) </a:t>
            </a:r>
            <a:r>
              <a:rPr lang="en-US" sz="1200" dirty="0"/>
              <a:t>= 24 feet</a:t>
            </a:r>
          </a:p>
          <a:p>
            <a:pPr marL="914400" lvl="2" indent="0">
              <a:buNone/>
            </a:pPr>
            <a:r>
              <a:rPr lang="en-US" sz="1200" dirty="0"/>
              <a:t>	                             </a:t>
            </a:r>
            <a:r>
              <a:rPr lang="en-US" sz="1200" dirty="0" smtClean="0"/>
              <a:t>           </a:t>
            </a:r>
            <a:r>
              <a:rPr lang="en-US" sz="1200" dirty="0"/>
              <a:t>1 inch (model)</a:t>
            </a:r>
          </a:p>
          <a:p>
            <a:pPr lvl="1"/>
            <a:r>
              <a:rPr lang="en-US" sz="1200" dirty="0"/>
              <a:t>Model scale: 1/8 inch = 1 foot (If model is 1 inch wide, the object in reality is 8 feet wide)</a:t>
            </a:r>
          </a:p>
          <a:p>
            <a:pPr lvl="2"/>
            <a:r>
              <a:rPr lang="en-US" sz="1200" dirty="0"/>
              <a:t>If </a:t>
            </a:r>
            <a:r>
              <a:rPr lang="en-US" sz="1200" dirty="0" smtClean="0"/>
              <a:t>the real thing is 40 feet wide, </a:t>
            </a:r>
            <a:r>
              <a:rPr lang="en-US" sz="1200" dirty="0"/>
              <a:t>how wide is the </a:t>
            </a:r>
            <a:r>
              <a:rPr lang="en-US" sz="1200" dirty="0" smtClean="0"/>
              <a:t>model?</a:t>
            </a:r>
            <a:endParaRPr lang="en-US" sz="1200" dirty="0"/>
          </a:p>
          <a:p>
            <a:pPr lvl="2"/>
            <a:r>
              <a:rPr lang="en-US" sz="1200" dirty="0"/>
              <a:t>Width (reality) = </a:t>
            </a:r>
            <a:r>
              <a:rPr lang="en-US" sz="1200" dirty="0" smtClean="0"/>
              <a:t>40 feet (reality) x </a:t>
            </a:r>
            <a:r>
              <a:rPr lang="en-US" sz="1200" u="sng" dirty="0"/>
              <a:t>1 inch (model</a:t>
            </a:r>
            <a:r>
              <a:rPr lang="en-US" sz="1200" u="sng" dirty="0" smtClean="0"/>
              <a:t>)</a:t>
            </a:r>
            <a:r>
              <a:rPr lang="en-US" sz="1200" dirty="0" smtClean="0"/>
              <a:t> = 5 inches</a:t>
            </a:r>
            <a:endParaRPr lang="en-US" sz="1200" dirty="0"/>
          </a:p>
          <a:p>
            <a:pPr marL="914400" lvl="2" indent="0">
              <a:buNone/>
            </a:pPr>
            <a:r>
              <a:rPr lang="en-US" sz="1200" dirty="0"/>
              <a:t>	</a:t>
            </a:r>
            <a:r>
              <a:rPr lang="en-US" sz="1200" dirty="0" smtClean="0"/>
              <a:t>                                          </a:t>
            </a:r>
            <a:r>
              <a:rPr lang="en-US" sz="1200" dirty="0"/>
              <a:t>8 feet (reality)</a:t>
            </a:r>
          </a:p>
        </p:txBody>
      </p:sp>
      <p:cxnSp>
        <p:nvCxnSpPr>
          <p:cNvPr id="9" name="Straight Connector 8"/>
          <p:cNvCxnSpPr/>
          <p:nvPr/>
        </p:nvCxnSpPr>
        <p:spPr>
          <a:xfrm flipV="1">
            <a:off x="6356774" y="2444140"/>
            <a:ext cx="785706" cy="128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545494" y="2643952"/>
            <a:ext cx="785706" cy="128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58561" y="3509345"/>
            <a:ext cx="785706" cy="128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274560" y="3722701"/>
            <a:ext cx="785706" cy="128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321973" y="4777931"/>
            <a:ext cx="785706" cy="128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295813" y="4574737"/>
            <a:ext cx="785706" cy="1286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1" y="2904589"/>
            <a:ext cx="3596640" cy="2002036"/>
          </a:xfrm>
          <a:prstGeom prst="rect">
            <a:avLst/>
          </a:prstGeom>
        </p:spPr>
      </p:pic>
      <p:sp>
        <p:nvSpPr>
          <p:cNvPr id="6" name="Rectangle 5"/>
          <p:cNvSpPr/>
          <p:nvPr/>
        </p:nvSpPr>
        <p:spPr>
          <a:xfrm>
            <a:off x="4211320" y="1112010"/>
            <a:ext cx="4572000" cy="646331"/>
          </a:xfrm>
          <a:prstGeom prst="rect">
            <a:avLst/>
          </a:prstGeom>
        </p:spPr>
        <p:txBody>
          <a:bodyPr>
            <a:spAutoFit/>
          </a:bodyPr>
          <a:lstStyle/>
          <a:p>
            <a:r>
              <a:rPr lang="en-US" dirty="0"/>
              <a:t>The following shows how the units cancel out to get to the desired dimension:</a:t>
            </a:r>
          </a:p>
        </p:txBody>
      </p:sp>
    </p:spTree>
    <p:extLst>
      <p:ext uri="{BB962C8B-B14F-4D97-AF65-F5344CB8AC3E}">
        <p14:creationId xmlns:p14="http://schemas.microsoft.com/office/powerpoint/2010/main" val="3284028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3. Scale</a:t>
            </a:r>
            <a:endParaRPr lang="en-US" dirty="0"/>
          </a:p>
        </p:txBody>
      </p:sp>
      <p:sp>
        <p:nvSpPr>
          <p:cNvPr id="3" name="Content Placeholder 2"/>
          <p:cNvSpPr>
            <a:spLocks noGrp="1"/>
          </p:cNvSpPr>
          <p:nvPr>
            <p:ph idx="1"/>
          </p:nvPr>
        </p:nvSpPr>
        <p:spPr>
          <a:xfrm>
            <a:off x="448965" y="1076960"/>
            <a:ext cx="5967045" cy="3785362"/>
          </a:xfrm>
        </p:spPr>
        <p:txBody>
          <a:bodyPr>
            <a:normAutofit/>
          </a:bodyPr>
          <a:lstStyle/>
          <a:p>
            <a:pPr marL="0" indent="0">
              <a:buNone/>
            </a:pPr>
            <a:r>
              <a:rPr lang="en-US" sz="1400" dirty="0" smtClean="0"/>
              <a:t>Assume that we would like to make an architectural model of the scale house plan shown. Complete the following practice questions on working with scales.</a:t>
            </a:r>
          </a:p>
          <a:p>
            <a:r>
              <a:rPr lang="en-US" sz="1200" dirty="0" smtClean="0"/>
              <a:t>Question 1: Use a scale of 1/4" (model) = 1’ (real)</a:t>
            </a:r>
          </a:p>
          <a:p>
            <a:pPr lvl="1"/>
            <a:r>
              <a:rPr lang="en-US" sz="1200" dirty="0" smtClean="0"/>
              <a:t>What will the overall model dimensions be?</a:t>
            </a:r>
          </a:p>
          <a:p>
            <a:pPr marL="457200" lvl="1" indent="0">
              <a:buNone/>
            </a:pPr>
            <a:endParaRPr lang="en-US" sz="1200" dirty="0" smtClean="0"/>
          </a:p>
          <a:p>
            <a:r>
              <a:rPr lang="en-US" sz="1200" dirty="0" smtClean="0"/>
              <a:t>Question 2</a:t>
            </a:r>
            <a:r>
              <a:rPr lang="en-US" sz="1200" dirty="0"/>
              <a:t>: Use a scale of </a:t>
            </a:r>
            <a:r>
              <a:rPr lang="en-US" sz="1200" dirty="0" smtClean="0"/>
              <a:t>1/2" </a:t>
            </a:r>
            <a:r>
              <a:rPr lang="en-US" sz="1200" dirty="0"/>
              <a:t>(model) = 1’ (real</a:t>
            </a:r>
            <a:r>
              <a:rPr lang="en-US" sz="1200" dirty="0" smtClean="0"/>
              <a:t>)</a:t>
            </a:r>
          </a:p>
          <a:p>
            <a:pPr lvl="1"/>
            <a:r>
              <a:rPr lang="en-US" sz="1200" dirty="0"/>
              <a:t>What will the overall model dimensions be?</a:t>
            </a:r>
          </a:p>
          <a:p>
            <a:endParaRPr lang="en-US" sz="1200" dirty="0"/>
          </a:p>
          <a:p>
            <a:r>
              <a:rPr lang="en-US" sz="1200" dirty="0" smtClean="0"/>
              <a:t>Question 3: </a:t>
            </a:r>
            <a:r>
              <a:rPr lang="en-US" sz="1200" dirty="0"/>
              <a:t>Use a scale of </a:t>
            </a:r>
            <a:r>
              <a:rPr lang="en-US" sz="1200" dirty="0" smtClean="0"/>
              <a:t>1" </a:t>
            </a:r>
            <a:r>
              <a:rPr lang="en-US" sz="1200" dirty="0"/>
              <a:t>(model) = 1’ (real</a:t>
            </a:r>
            <a:r>
              <a:rPr lang="en-US" sz="1200" dirty="0" smtClean="0"/>
              <a:t>)</a:t>
            </a:r>
          </a:p>
          <a:p>
            <a:pPr lvl="1"/>
            <a:r>
              <a:rPr lang="en-US" sz="1200" dirty="0"/>
              <a:t>What will the overall model dimensions be?</a:t>
            </a:r>
          </a:p>
          <a:p>
            <a:endParaRPr lang="en-US" sz="1200" dirty="0" smtClean="0"/>
          </a:p>
          <a:p>
            <a:r>
              <a:rPr lang="en-US" sz="1200" dirty="0" smtClean="0"/>
              <a:t>Question </a:t>
            </a:r>
            <a:r>
              <a:rPr lang="en-US" sz="1200" dirty="0"/>
              <a:t>4: Question 4: If the largest dimension of cardboard you can obtain is 24” and you make each outside wall from one piece of cardboard, what is the maximum practical scale you can use (1:1, 1:2, 1:4, 1:8, 1:12, 1:16, 1:18, 1:24, 1:48, or 1:72</a:t>
            </a:r>
            <a:r>
              <a:rPr lang="en-US" sz="1200" dirty="0" smtClean="0"/>
              <a:t>)?</a:t>
            </a:r>
          </a:p>
          <a:p>
            <a:endParaRPr lang="en-US" sz="1200" dirty="0"/>
          </a:p>
          <a:p>
            <a:endParaRPr lang="en-US" sz="1200" dirty="0" smtClean="0"/>
          </a:p>
          <a:p>
            <a:pPr marL="0" indent="0">
              <a:buNone/>
            </a:pPr>
            <a:r>
              <a:rPr lang="en-US" sz="1200" dirty="0" smtClean="0"/>
              <a:t>Answers on next page.</a:t>
            </a:r>
            <a:endParaRPr lang="en-US" sz="1200" dirty="0" smtClean="0"/>
          </a:p>
        </p:txBody>
      </p:sp>
      <p:pic>
        <p:nvPicPr>
          <p:cNvPr id="5" name="Picture 4"/>
          <p:cNvPicPr>
            <a:picLocks noChangeAspect="1"/>
          </p:cNvPicPr>
          <p:nvPr/>
        </p:nvPicPr>
        <p:blipFill>
          <a:blip r:embed="rId2"/>
          <a:stretch>
            <a:fillRect/>
          </a:stretch>
        </p:blipFill>
        <p:spPr>
          <a:xfrm>
            <a:off x="6416011" y="1579107"/>
            <a:ext cx="2365153" cy="2753462"/>
          </a:xfrm>
          <a:prstGeom prst="rect">
            <a:avLst/>
          </a:prstGeom>
        </p:spPr>
      </p:pic>
      <p:sp>
        <p:nvSpPr>
          <p:cNvPr id="6" name="TextBox 5"/>
          <p:cNvSpPr txBox="1"/>
          <p:nvPr/>
        </p:nvSpPr>
        <p:spPr>
          <a:xfrm>
            <a:off x="7220373" y="1503680"/>
            <a:ext cx="1117600" cy="369332"/>
          </a:xfrm>
          <a:prstGeom prst="rect">
            <a:avLst/>
          </a:prstGeom>
          <a:noFill/>
        </p:spPr>
        <p:txBody>
          <a:bodyPr wrap="square" rtlCol="0">
            <a:spAutoFit/>
          </a:bodyPr>
          <a:lstStyle/>
          <a:p>
            <a:r>
              <a:rPr lang="en-US" dirty="0" smtClean="0"/>
              <a:t>40 feet</a:t>
            </a:r>
            <a:endParaRPr lang="en-US" dirty="0"/>
          </a:p>
        </p:txBody>
      </p:sp>
      <p:sp>
        <p:nvSpPr>
          <p:cNvPr id="7" name="TextBox 6"/>
          <p:cNvSpPr txBox="1"/>
          <p:nvPr/>
        </p:nvSpPr>
        <p:spPr>
          <a:xfrm>
            <a:off x="6290924" y="2474276"/>
            <a:ext cx="461665" cy="814110"/>
          </a:xfrm>
          <a:prstGeom prst="rect">
            <a:avLst/>
          </a:prstGeom>
          <a:noFill/>
        </p:spPr>
        <p:txBody>
          <a:bodyPr vert="vert270" wrap="square" rtlCol="0">
            <a:spAutoFit/>
          </a:bodyPr>
          <a:lstStyle/>
          <a:p>
            <a:r>
              <a:rPr lang="en-US" dirty="0" smtClean="0"/>
              <a:t>50 feet</a:t>
            </a:r>
            <a:endParaRPr lang="en-US" dirty="0"/>
          </a:p>
        </p:txBody>
      </p:sp>
      <p:cxnSp>
        <p:nvCxnSpPr>
          <p:cNvPr id="9" name="Straight Arrow Connector 8"/>
          <p:cNvCxnSpPr/>
          <p:nvPr/>
        </p:nvCxnSpPr>
        <p:spPr>
          <a:xfrm>
            <a:off x="7992533" y="1700107"/>
            <a:ext cx="5012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678507" y="1700107"/>
            <a:ext cx="57802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521757" y="1801707"/>
            <a:ext cx="0" cy="7301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21756" y="3306018"/>
            <a:ext cx="0" cy="7444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7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3. Scale</a:t>
            </a:r>
            <a:endParaRPr lang="en-US" dirty="0"/>
          </a:p>
        </p:txBody>
      </p:sp>
      <p:sp>
        <p:nvSpPr>
          <p:cNvPr id="3" name="Content Placeholder 2"/>
          <p:cNvSpPr>
            <a:spLocks noGrp="1"/>
          </p:cNvSpPr>
          <p:nvPr>
            <p:ph idx="1"/>
          </p:nvPr>
        </p:nvSpPr>
        <p:spPr>
          <a:xfrm>
            <a:off x="448965" y="1076960"/>
            <a:ext cx="5967045" cy="3785362"/>
          </a:xfrm>
        </p:spPr>
        <p:txBody>
          <a:bodyPr>
            <a:normAutofit/>
          </a:bodyPr>
          <a:lstStyle/>
          <a:p>
            <a:pPr marL="0" indent="0">
              <a:buNone/>
            </a:pPr>
            <a:r>
              <a:rPr lang="en-US" sz="1400" dirty="0" smtClean="0"/>
              <a:t>Assume that we would like to make an architectural model of the scale house plan shown. Complete the following practice questions on working with scales.</a:t>
            </a:r>
          </a:p>
          <a:p>
            <a:r>
              <a:rPr lang="en-US" sz="1200" dirty="0" smtClean="0"/>
              <a:t>Question 1: Use a scale of 1/4" (model) = 1’ (real)</a:t>
            </a:r>
          </a:p>
          <a:p>
            <a:pPr lvl="1"/>
            <a:r>
              <a:rPr lang="en-US" sz="1200" dirty="0" smtClean="0"/>
              <a:t>What will the overall model dimensions be?</a:t>
            </a:r>
          </a:p>
          <a:p>
            <a:pPr marL="457200" lvl="1" indent="0">
              <a:buNone/>
            </a:pPr>
            <a:r>
              <a:rPr lang="en-US" sz="1200" dirty="0" smtClean="0"/>
              <a:t>        </a:t>
            </a:r>
            <a:r>
              <a:rPr lang="en-US" sz="1200" dirty="0" smtClean="0">
                <a:solidFill>
                  <a:srgbClr val="FF0000"/>
                </a:solidFill>
              </a:rPr>
              <a:t>40’ x 1”/4’ = 10”      50’ x 1”/4’ = 12.5”</a:t>
            </a:r>
          </a:p>
          <a:p>
            <a:r>
              <a:rPr lang="en-US" sz="1200" dirty="0" smtClean="0"/>
              <a:t>Question 2</a:t>
            </a:r>
            <a:r>
              <a:rPr lang="en-US" sz="1200" dirty="0"/>
              <a:t>: Use a scale of </a:t>
            </a:r>
            <a:r>
              <a:rPr lang="en-US" sz="1200" dirty="0" smtClean="0"/>
              <a:t>1/2" </a:t>
            </a:r>
            <a:r>
              <a:rPr lang="en-US" sz="1200" dirty="0"/>
              <a:t>(model) = 1’ (real</a:t>
            </a:r>
            <a:r>
              <a:rPr lang="en-US" sz="1200" dirty="0" smtClean="0"/>
              <a:t>)</a:t>
            </a:r>
          </a:p>
          <a:p>
            <a:pPr lvl="1"/>
            <a:r>
              <a:rPr lang="en-US" sz="1200" dirty="0"/>
              <a:t>What will the overall model dimensions be?</a:t>
            </a:r>
          </a:p>
          <a:p>
            <a:pPr marL="0" indent="0">
              <a:buNone/>
            </a:pPr>
            <a:r>
              <a:rPr lang="en-US" sz="1200" dirty="0" smtClean="0"/>
              <a:t>                     </a:t>
            </a:r>
            <a:r>
              <a:rPr lang="en-US" sz="1200" dirty="0">
                <a:solidFill>
                  <a:srgbClr val="FF0000"/>
                </a:solidFill>
              </a:rPr>
              <a:t>40’ x 1</a:t>
            </a:r>
            <a:r>
              <a:rPr lang="en-US" sz="1200" dirty="0" smtClean="0">
                <a:solidFill>
                  <a:srgbClr val="FF0000"/>
                </a:solidFill>
              </a:rPr>
              <a:t>”/2’ </a:t>
            </a:r>
            <a:r>
              <a:rPr lang="en-US" sz="1200" dirty="0">
                <a:solidFill>
                  <a:srgbClr val="FF0000"/>
                </a:solidFill>
              </a:rPr>
              <a:t>= </a:t>
            </a:r>
            <a:r>
              <a:rPr lang="en-US" sz="1200" dirty="0" smtClean="0">
                <a:solidFill>
                  <a:srgbClr val="FF0000"/>
                </a:solidFill>
              </a:rPr>
              <a:t>20</a:t>
            </a:r>
            <a:r>
              <a:rPr lang="en-US" sz="1200" dirty="0">
                <a:solidFill>
                  <a:srgbClr val="FF0000"/>
                </a:solidFill>
              </a:rPr>
              <a:t>”      50’ x 1</a:t>
            </a:r>
            <a:r>
              <a:rPr lang="en-US" sz="1200" dirty="0" smtClean="0">
                <a:solidFill>
                  <a:srgbClr val="FF0000"/>
                </a:solidFill>
              </a:rPr>
              <a:t>”/2’ </a:t>
            </a:r>
            <a:r>
              <a:rPr lang="en-US" sz="1200" dirty="0">
                <a:solidFill>
                  <a:srgbClr val="FF0000"/>
                </a:solidFill>
              </a:rPr>
              <a:t>= </a:t>
            </a:r>
            <a:r>
              <a:rPr lang="en-US" sz="1200" dirty="0" smtClean="0">
                <a:solidFill>
                  <a:srgbClr val="FF0000"/>
                </a:solidFill>
              </a:rPr>
              <a:t>25</a:t>
            </a:r>
            <a:r>
              <a:rPr lang="en-US" sz="1200" dirty="0">
                <a:solidFill>
                  <a:srgbClr val="FF0000"/>
                </a:solidFill>
              </a:rPr>
              <a:t>”</a:t>
            </a:r>
          </a:p>
          <a:p>
            <a:r>
              <a:rPr lang="en-US" sz="1200" dirty="0" smtClean="0"/>
              <a:t>Question 3: </a:t>
            </a:r>
            <a:r>
              <a:rPr lang="en-US" sz="1200" dirty="0"/>
              <a:t>Use a scale of </a:t>
            </a:r>
            <a:r>
              <a:rPr lang="en-US" sz="1200" dirty="0" smtClean="0"/>
              <a:t>1" </a:t>
            </a:r>
            <a:r>
              <a:rPr lang="en-US" sz="1200" dirty="0"/>
              <a:t>(model) = 1’ (real</a:t>
            </a:r>
            <a:r>
              <a:rPr lang="en-US" sz="1200" dirty="0" smtClean="0"/>
              <a:t>)</a:t>
            </a:r>
          </a:p>
          <a:p>
            <a:pPr lvl="1"/>
            <a:r>
              <a:rPr lang="en-US" sz="1200" dirty="0"/>
              <a:t>What will the overall model dimensions be?</a:t>
            </a:r>
          </a:p>
          <a:p>
            <a:pPr marL="0" indent="0">
              <a:buNone/>
            </a:pPr>
            <a:r>
              <a:rPr lang="en-US" sz="1200" dirty="0" smtClean="0"/>
              <a:t>                     </a:t>
            </a:r>
            <a:r>
              <a:rPr lang="en-US" sz="1200" dirty="0">
                <a:solidFill>
                  <a:srgbClr val="FF0000"/>
                </a:solidFill>
              </a:rPr>
              <a:t>40’ x 1</a:t>
            </a:r>
            <a:r>
              <a:rPr lang="en-US" sz="1200" dirty="0" smtClean="0">
                <a:solidFill>
                  <a:srgbClr val="FF0000"/>
                </a:solidFill>
              </a:rPr>
              <a:t>”/1’ </a:t>
            </a:r>
            <a:r>
              <a:rPr lang="en-US" sz="1200" dirty="0">
                <a:solidFill>
                  <a:srgbClr val="FF0000"/>
                </a:solidFill>
              </a:rPr>
              <a:t>= </a:t>
            </a:r>
            <a:r>
              <a:rPr lang="en-US" sz="1200" dirty="0" smtClean="0">
                <a:solidFill>
                  <a:srgbClr val="FF0000"/>
                </a:solidFill>
              </a:rPr>
              <a:t>40</a:t>
            </a:r>
            <a:r>
              <a:rPr lang="en-US" sz="1200" dirty="0">
                <a:solidFill>
                  <a:srgbClr val="FF0000"/>
                </a:solidFill>
              </a:rPr>
              <a:t>”      50’ x 1</a:t>
            </a:r>
            <a:r>
              <a:rPr lang="en-US" sz="1200" dirty="0" smtClean="0">
                <a:solidFill>
                  <a:srgbClr val="FF0000"/>
                </a:solidFill>
              </a:rPr>
              <a:t>”/1’ </a:t>
            </a:r>
            <a:r>
              <a:rPr lang="en-US" sz="1200" dirty="0">
                <a:solidFill>
                  <a:srgbClr val="FF0000"/>
                </a:solidFill>
              </a:rPr>
              <a:t>= </a:t>
            </a:r>
            <a:r>
              <a:rPr lang="en-US" sz="1200" dirty="0" smtClean="0">
                <a:solidFill>
                  <a:srgbClr val="FF0000"/>
                </a:solidFill>
              </a:rPr>
              <a:t>50”</a:t>
            </a:r>
            <a:endParaRPr lang="en-US" sz="1200" dirty="0" smtClean="0"/>
          </a:p>
          <a:p>
            <a:r>
              <a:rPr lang="en-US" sz="1200" dirty="0" smtClean="0"/>
              <a:t>Question 4: If the largest dimension of cardboard you can obtain is 24” and you make each outside wall from one piece of cardboard, what is the maximum practical scale you </a:t>
            </a:r>
            <a:r>
              <a:rPr lang="en-US" sz="1200" dirty="0"/>
              <a:t>can use </a:t>
            </a:r>
            <a:r>
              <a:rPr lang="en-US" sz="1200" dirty="0" smtClean="0"/>
              <a:t>(1:1, 1:2, 1:4</a:t>
            </a:r>
            <a:r>
              <a:rPr lang="en-US" sz="1200" dirty="0"/>
              <a:t>, 1:8, 1:12, 1:16, 1:18, 1:24, 1:48, </a:t>
            </a:r>
            <a:r>
              <a:rPr lang="en-US" sz="1200" dirty="0" smtClean="0"/>
              <a:t>or 1:72)?</a:t>
            </a:r>
          </a:p>
          <a:p>
            <a:pPr marL="0" indent="0">
              <a:buNone/>
            </a:pPr>
            <a:r>
              <a:rPr lang="en-US" sz="1200" dirty="0" smtClean="0">
                <a:solidFill>
                  <a:srgbClr val="FF0000"/>
                </a:solidFill>
              </a:rPr>
              <a:t>          50’ is the longest wall.   50</a:t>
            </a:r>
            <a:r>
              <a:rPr lang="en-US" sz="1200" dirty="0">
                <a:solidFill>
                  <a:srgbClr val="FF0000"/>
                </a:solidFill>
              </a:rPr>
              <a:t>’ x 1</a:t>
            </a:r>
            <a:r>
              <a:rPr lang="en-US" sz="1200" dirty="0" smtClean="0">
                <a:solidFill>
                  <a:srgbClr val="FF0000"/>
                </a:solidFill>
              </a:rPr>
              <a:t>”/1’ </a:t>
            </a:r>
            <a:r>
              <a:rPr lang="en-US" sz="1200" dirty="0">
                <a:solidFill>
                  <a:srgbClr val="FF0000"/>
                </a:solidFill>
              </a:rPr>
              <a:t>= </a:t>
            </a:r>
            <a:r>
              <a:rPr lang="en-US" sz="1200" dirty="0" smtClean="0">
                <a:solidFill>
                  <a:srgbClr val="FF0000"/>
                </a:solidFill>
              </a:rPr>
              <a:t>50”</a:t>
            </a:r>
          </a:p>
          <a:p>
            <a:pPr marL="0" indent="0">
              <a:buNone/>
            </a:pPr>
            <a:r>
              <a:rPr lang="en-US" sz="1200" dirty="0">
                <a:solidFill>
                  <a:srgbClr val="FF0000"/>
                </a:solidFill>
              </a:rPr>
              <a:t> </a:t>
            </a:r>
            <a:r>
              <a:rPr lang="en-US" sz="1200" dirty="0" smtClean="0">
                <a:solidFill>
                  <a:srgbClr val="FF0000"/>
                </a:solidFill>
              </a:rPr>
              <a:t>                                                   50</a:t>
            </a:r>
            <a:r>
              <a:rPr lang="en-US" sz="1200" dirty="0">
                <a:solidFill>
                  <a:srgbClr val="FF0000"/>
                </a:solidFill>
              </a:rPr>
              <a:t>’ x 1</a:t>
            </a:r>
            <a:r>
              <a:rPr lang="en-US" sz="1200" dirty="0" smtClean="0">
                <a:solidFill>
                  <a:srgbClr val="FF0000"/>
                </a:solidFill>
              </a:rPr>
              <a:t>”/2’ </a:t>
            </a:r>
            <a:r>
              <a:rPr lang="en-US" sz="1200" dirty="0">
                <a:solidFill>
                  <a:srgbClr val="FF0000"/>
                </a:solidFill>
              </a:rPr>
              <a:t>= </a:t>
            </a:r>
            <a:r>
              <a:rPr lang="en-US" sz="1200" dirty="0" smtClean="0">
                <a:solidFill>
                  <a:srgbClr val="FF0000"/>
                </a:solidFill>
              </a:rPr>
              <a:t>25</a:t>
            </a:r>
            <a:r>
              <a:rPr lang="en-US" sz="1200" dirty="0">
                <a:solidFill>
                  <a:srgbClr val="FF0000"/>
                </a:solidFill>
              </a:rPr>
              <a:t>”</a:t>
            </a:r>
            <a:r>
              <a:rPr lang="en-US" sz="1200" dirty="0" smtClean="0">
                <a:solidFill>
                  <a:srgbClr val="FF0000"/>
                </a:solidFill>
              </a:rPr>
              <a:t> </a:t>
            </a:r>
          </a:p>
          <a:p>
            <a:pPr marL="0" indent="0">
              <a:buNone/>
            </a:pPr>
            <a:r>
              <a:rPr lang="en-US" sz="1200" dirty="0">
                <a:solidFill>
                  <a:srgbClr val="FF0000"/>
                </a:solidFill>
              </a:rPr>
              <a:t> </a:t>
            </a:r>
            <a:r>
              <a:rPr lang="en-US" sz="1200" dirty="0" smtClean="0">
                <a:solidFill>
                  <a:srgbClr val="FF0000"/>
                </a:solidFill>
              </a:rPr>
              <a:t>                                                   50’ x 1”/4’ = 12.5” </a:t>
            </a:r>
          </a:p>
          <a:p>
            <a:pPr marL="0" indent="0">
              <a:buNone/>
            </a:pPr>
            <a:endParaRPr lang="en-US" sz="1200" dirty="0">
              <a:solidFill>
                <a:srgbClr val="FF0000"/>
              </a:solidFill>
            </a:endParaRPr>
          </a:p>
          <a:p>
            <a:pPr marL="0" indent="0">
              <a:buNone/>
            </a:pPr>
            <a:endParaRPr lang="en-US" sz="1200" dirty="0" smtClean="0"/>
          </a:p>
        </p:txBody>
      </p:sp>
      <p:pic>
        <p:nvPicPr>
          <p:cNvPr id="5" name="Picture 4"/>
          <p:cNvPicPr>
            <a:picLocks noChangeAspect="1"/>
          </p:cNvPicPr>
          <p:nvPr/>
        </p:nvPicPr>
        <p:blipFill>
          <a:blip r:embed="rId2"/>
          <a:stretch>
            <a:fillRect/>
          </a:stretch>
        </p:blipFill>
        <p:spPr>
          <a:xfrm>
            <a:off x="6416011" y="1579107"/>
            <a:ext cx="2365153" cy="2753462"/>
          </a:xfrm>
          <a:prstGeom prst="rect">
            <a:avLst/>
          </a:prstGeom>
        </p:spPr>
      </p:pic>
      <p:sp>
        <p:nvSpPr>
          <p:cNvPr id="6" name="TextBox 5"/>
          <p:cNvSpPr txBox="1"/>
          <p:nvPr/>
        </p:nvSpPr>
        <p:spPr>
          <a:xfrm>
            <a:off x="7220373" y="1503680"/>
            <a:ext cx="1117600" cy="369332"/>
          </a:xfrm>
          <a:prstGeom prst="rect">
            <a:avLst/>
          </a:prstGeom>
          <a:noFill/>
        </p:spPr>
        <p:txBody>
          <a:bodyPr wrap="square" rtlCol="0">
            <a:spAutoFit/>
          </a:bodyPr>
          <a:lstStyle/>
          <a:p>
            <a:r>
              <a:rPr lang="en-US" dirty="0" smtClean="0"/>
              <a:t>40 feet</a:t>
            </a:r>
            <a:endParaRPr lang="en-US" dirty="0"/>
          </a:p>
        </p:txBody>
      </p:sp>
      <p:sp>
        <p:nvSpPr>
          <p:cNvPr id="7" name="TextBox 6"/>
          <p:cNvSpPr txBox="1"/>
          <p:nvPr/>
        </p:nvSpPr>
        <p:spPr>
          <a:xfrm>
            <a:off x="6290924" y="2474276"/>
            <a:ext cx="461665" cy="814110"/>
          </a:xfrm>
          <a:prstGeom prst="rect">
            <a:avLst/>
          </a:prstGeom>
          <a:noFill/>
        </p:spPr>
        <p:txBody>
          <a:bodyPr vert="vert270" wrap="square" rtlCol="0">
            <a:spAutoFit/>
          </a:bodyPr>
          <a:lstStyle/>
          <a:p>
            <a:r>
              <a:rPr lang="en-US" dirty="0" smtClean="0"/>
              <a:t>50 feet</a:t>
            </a:r>
            <a:endParaRPr lang="en-US" dirty="0"/>
          </a:p>
        </p:txBody>
      </p:sp>
      <p:cxnSp>
        <p:nvCxnSpPr>
          <p:cNvPr id="9" name="Straight Arrow Connector 8"/>
          <p:cNvCxnSpPr/>
          <p:nvPr/>
        </p:nvCxnSpPr>
        <p:spPr>
          <a:xfrm>
            <a:off x="7992533" y="1700107"/>
            <a:ext cx="50122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678507" y="1700107"/>
            <a:ext cx="57802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521757" y="1801707"/>
            <a:ext cx="0" cy="7301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21756" y="3306018"/>
            <a:ext cx="0" cy="7444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235199" y="4544908"/>
            <a:ext cx="1341120" cy="25738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61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Planning for Your Model Project</a:t>
            </a:r>
            <a:endParaRPr lang="en-US" dirty="0"/>
          </a:p>
        </p:txBody>
      </p:sp>
      <p:sp>
        <p:nvSpPr>
          <p:cNvPr id="3" name="Content Placeholder 2"/>
          <p:cNvSpPr>
            <a:spLocks noGrp="1"/>
          </p:cNvSpPr>
          <p:nvPr>
            <p:ph idx="1"/>
          </p:nvPr>
        </p:nvSpPr>
        <p:spPr>
          <a:xfrm>
            <a:off x="448966" y="1290484"/>
            <a:ext cx="4441381" cy="3571838"/>
          </a:xfrm>
        </p:spPr>
        <p:txBody>
          <a:bodyPr>
            <a:normAutofit/>
          </a:bodyPr>
          <a:lstStyle/>
          <a:p>
            <a:pPr marL="0" indent="0">
              <a:buNone/>
            </a:pPr>
            <a:r>
              <a:rPr lang="en-US" sz="1600" dirty="0" smtClean="0"/>
              <a:t>Select </a:t>
            </a:r>
            <a:r>
              <a:rPr lang="en-US" sz="1600" dirty="0"/>
              <a:t>a subject from requirement 4 for your model project. Kits may not be used. Prepare the necessary plans to the proper scale. This model should be your own original work. Tell your counselor why you selected this project</a:t>
            </a:r>
            <a:r>
              <a:rPr lang="en-US" sz="1600" dirty="0" smtClean="0"/>
              <a:t>.</a:t>
            </a:r>
          </a:p>
          <a:p>
            <a:pPr marL="0" indent="0">
              <a:buNone/>
            </a:pPr>
            <a:endParaRPr lang="en-US" sz="1600" dirty="0"/>
          </a:p>
          <a:p>
            <a:r>
              <a:rPr lang="en-US" sz="1600" dirty="0" smtClean="0"/>
              <a:t>Example: 4a. Build </a:t>
            </a:r>
            <a:r>
              <a:rPr lang="en-US" sz="1600" dirty="0"/>
              <a:t>a model of a house to a scale of 1/4" = 1'0" </a:t>
            </a:r>
            <a:endParaRPr lang="en-US" sz="1600" dirty="0" smtClean="0"/>
          </a:p>
          <a:p>
            <a:pPr lvl="1"/>
            <a:r>
              <a:rPr lang="en-US" sz="1600" dirty="0" smtClean="0"/>
              <a:t>Create a house floor plan and include the overall dimensions and the dimensions of each room.</a:t>
            </a:r>
          </a:p>
          <a:p>
            <a:pPr marL="285750" lvl="1">
              <a:buFont typeface="Arial" panose="020B0604020202020204" pitchFamily="34" charset="0"/>
              <a:buChar char="•"/>
            </a:pPr>
            <a:endParaRPr lang="en-US" sz="1600" dirty="0" smtClean="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639" y="1488888"/>
            <a:ext cx="3093285" cy="3046258"/>
          </a:xfrm>
          <a:prstGeom prst="rect">
            <a:avLst/>
          </a:prstGeom>
        </p:spPr>
      </p:pic>
      <p:sp>
        <p:nvSpPr>
          <p:cNvPr id="15" name="Rectangle 14"/>
          <p:cNvSpPr/>
          <p:nvPr/>
        </p:nvSpPr>
        <p:spPr>
          <a:xfrm>
            <a:off x="5887112" y="1119556"/>
            <a:ext cx="2747804" cy="369332"/>
          </a:xfrm>
          <a:prstGeom prst="rect">
            <a:avLst/>
          </a:prstGeom>
        </p:spPr>
        <p:txBody>
          <a:bodyPr wrap="none">
            <a:spAutoFit/>
          </a:bodyPr>
          <a:lstStyle/>
          <a:p>
            <a:r>
              <a:rPr lang="en-US" dirty="0"/>
              <a:t>Small Two Story Home Plan</a:t>
            </a:r>
          </a:p>
        </p:txBody>
      </p:sp>
    </p:spTree>
    <p:extLst>
      <p:ext uri="{BB962C8B-B14F-4D97-AF65-F5344CB8AC3E}">
        <p14:creationId xmlns:p14="http://schemas.microsoft.com/office/powerpoint/2010/main" val="2315902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 4</a:t>
            </a:r>
            <a:endParaRPr lang="en-US" dirty="0"/>
          </a:p>
        </p:txBody>
      </p:sp>
      <p:sp>
        <p:nvSpPr>
          <p:cNvPr id="3" name="Content Placeholder 2"/>
          <p:cNvSpPr>
            <a:spLocks noGrp="1"/>
          </p:cNvSpPr>
          <p:nvPr>
            <p:ph idx="1"/>
          </p:nvPr>
        </p:nvSpPr>
        <p:spPr/>
        <p:txBody>
          <a:bodyPr>
            <a:normAutofit/>
          </a:bodyPr>
          <a:lstStyle/>
          <a:p>
            <a:pPr marL="0" indent="0">
              <a:buNone/>
            </a:pPr>
            <a:r>
              <a:rPr lang="en-US" sz="1400" dirty="0"/>
              <a:t>Do ONE of the following:</a:t>
            </a:r>
          </a:p>
          <a:p>
            <a:pPr marL="971550" lvl="1" indent="-514350">
              <a:buFont typeface="+mj-lt"/>
              <a:buAutoNum type="alphaLcPeriod"/>
            </a:pPr>
            <a:r>
              <a:rPr lang="en-US" sz="1100" dirty="0"/>
              <a:t>Make an architectural model. Build a model of a house to a scale of 1/4" = 1'0" (1:50 scale). After completing the model, present it to your counselor for approval. Review with your counselor the materials you used and the details of your model.</a:t>
            </a:r>
          </a:p>
          <a:p>
            <a:pPr marL="971550" lvl="1" indent="-514350">
              <a:buFont typeface="+mj-lt"/>
              <a:buAutoNum type="alphaLcPeriod"/>
            </a:pPr>
            <a:r>
              <a:rPr lang="en-US" sz="1100" dirty="0"/>
              <a:t>Build a structural model. Construct a model showing corner construction of a wood-frame building to a scale of 1 1/2" = 1'0" (1:8 scale). All structures shown must be to scale. Cardboard or flat sheet wood stock may be used for sheeting or flooring on the model. Review with your counselor the problems you encountered in gathering the materials and supporting the structure. Be able to name the parts of the floor and wall frames, such as intermediate girder, joist, bridging, subfloor, sill, sole plate, stud, and rafter. </a:t>
            </a:r>
          </a:p>
          <a:p>
            <a:pPr marL="971550" lvl="1" indent="-514350">
              <a:buFont typeface="+mj-lt"/>
              <a:buAutoNum type="alphaLcPeriod"/>
            </a:pPr>
            <a:r>
              <a:rPr lang="en-US" sz="1100" dirty="0"/>
              <a:t>Make a process model. Build a model showing the plumbing system in your house. Show hot and cold water supply, all waste returns, and venting to a scale of 3/4" = 1'0" (1:15 scale). After completion, present the model to your counselor. Discuss the scale, the materials used, and any problems you encountered in building the model.</a:t>
            </a:r>
          </a:p>
          <a:p>
            <a:pPr marL="971550" lvl="1" indent="-514350">
              <a:buFont typeface="+mj-lt"/>
              <a:buAutoNum type="alphaLcPeriod"/>
            </a:pPr>
            <a:r>
              <a:rPr lang="en-US" sz="1100" dirty="0"/>
              <a:t>Complete a mechanical model. Build a model of a mechanical device that uses at least two of the six simple machines. After completing the model, present it to your counselor. Be prepared to discuss materials used, the machine's function, and any particular difficulty you may have encountered. </a:t>
            </a:r>
          </a:p>
          <a:p>
            <a:pPr marL="971550" lvl="1" indent="-514350">
              <a:buFont typeface="+mj-lt"/>
              <a:buAutoNum type="alphaLcPeriod"/>
            </a:pPr>
            <a:r>
              <a:rPr lang="en-US" sz="1100" dirty="0"/>
              <a:t>Make an industrial model. Build a model of an actual passenger-carrying vehicle to a scale of 1" = 1'0" or 1/2" = 1'0" (1:10 or 1:25 scale). Take the dimensions of the vehicle and record the important dimensions. Draw the top, front, rear, and sides of the vehicle to scale. From your plans, build a model of the vehicle. Discuss with your counselor the most difficult part of completing the model.</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1" y="83909"/>
            <a:ext cx="914400" cy="933450"/>
          </a:xfrm>
          <a:prstGeom prst="rect">
            <a:avLst/>
          </a:prstGeom>
        </p:spPr>
      </p:pic>
    </p:spTree>
    <p:extLst>
      <p:ext uri="{BB962C8B-B14F-4D97-AF65-F5344CB8AC3E}">
        <p14:creationId xmlns:p14="http://schemas.microsoft.com/office/powerpoint/2010/main" val="379030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21" y="47413"/>
            <a:ext cx="6820294" cy="1121343"/>
          </a:xfrm>
        </p:spPr>
        <p:txBody>
          <a:bodyPr>
            <a:normAutofit fontScale="90000"/>
          </a:bodyPr>
          <a:lstStyle/>
          <a:p>
            <a:r>
              <a:rPr lang="en-US" dirty="0" smtClean="0"/>
              <a:t>Model Design and Building </a:t>
            </a:r>
            <a:br>
              <a:rPr lang="en-US" dirty="0" smtClean="0"/>
            </a:br>
            <a:r>
              <a:rPr lang="en-US" dirty="0" smtClean="0"/>
              <a:t>Merit Badge Requirements</a:t>
            </a:r>
            <a:endParaRPr lang="en-US" dirty="0"/>
          </a:p>
        </p:txBody>
      </p:sp>
      <p:sp>
        <p:nvSpPr>
          <p:cNvPr id="5" name="Content Placeholder 4"/>
          <p:cNvSpPr>
            <a:spLocks noGrp="1"/>
          </p:cNvSpPr>
          <p:nvPr>
            <p:ph idx="1"/>
          </p:nvPr>
        </p:nvSpPr>
        <p:spPr>
          <a:xfrm>
            <a:off x="471948" y="1177436"/>
            <a:ext cx="6843252" cy="3834831"/>
          </a:xfrm>
        </p:spPr>
        <p:txBody>
          <a:bodyPr>
            <a:noAutofit/>
          </a:bodyPr>
          <a:lstStyle/>
          <a:p>
            <a:pPr marL="514350" indent="-514350">
              <a:buFont typeface="+mj-lt"/>
              <a:buAutoNum type="arabicPeriod" startAt="4"/>
            </a:pPr>
            <a:r>
              <a:rPr lang="en-US" sz="1400" dirty="0" smtClean="0"/>
              <a:t>Do </a:t>
            </a:r>
            <a:r>
              <a:rPr lang="en-US" sz="1400" dirty="0"/>
              <a:t>ONE of the following:</a:t>
            </a:r>
          </a:p>
          <a:p>
            <a:pPr marL="971550" lvl="1" indent="-514350">
              <a:buFont typeface="+mj-lt"/>
              <a:buAutoNum type="alphaLcPeriod" startAt="3"/>
            </a:pPr>
            <a:r>
              <a:rPr lang="en-US" sz="1400" dirty="0" smtClean="0"/>
              <a:t>Make </a:t>
            </a:r>
            <a:r>
              <a:rPr lang="en-US" sz="1400" dirty="0"/>
              <a:t>a process model. Build a model showing the plumbing system in your house. Show hot and cold water supply, all waste returns, and venting to a scale of 3/4" = 1'0" (1:15 scale). After completion, present the model to your counselor. Discuss the scale, the materials used, and any problems you encountered in building the model.</a:t>
            </a:r>
          </a:p>
          <a:p>
            <a:pPr marL="971550" lvl="1" indent="-514350">
              <a:buFont typeface="+mj-lt"/>
              <a:buAutoNum type="alphaLcPeriod" startAt="3"/>
            </a:pPr>
            <a:r>
              <a:rPr lang="en-US" sz="1400" dirty="0"/>
              <a:t>Complete a mechanical model. Build a model of a mechanical device that uses at least two of the six simple machines. After completing </a:t>
            </a:r>
            <a:r>
              <a:rPr lang="en-US" sz="1400" dirty="0" smtClean="0"/>
              <a:t>the </a:t>
            </a:r>
            <a:r>
              <a:rPr lang="en-US" sz="1400" dirty="0"/>
              <a:t>model, present it to your counselor. Be prepared to discuss materials used, the machine's function, and any particular difficulty you may have encountered. </a:t>
            </a:r>
          </a:p>
          <a:p>
            <a:pPr marL="971550" lvl="1" indent="-514350">
              <a:buFont typeface="+mj-lt"/>
              <a:buAutoNum type="alphaLcPeriod" startAt="3"/>
            </a:pPr>
            <a:r>
              <a:rPr lang="en-US" sz="1400" dirty="0"/>
              <a:t>Make an industrial model. Build a model of an actual passenger-carrying vehicle to a scale of 1" = 1'0" or 1/2" = 1'0" (1:10 or 1:25 scale). Take the dimensions of the vehicle and record the important dimensions. Draw the top, front, rear, and sides of the vehicle to scale. From your plans, build a model of the vehicle. Discuss with your counselor the most difficult part of completing the model</a:t>
            </a:r>
            <a:r>
              <a:rPr lang="en-US" sz="1400" dirty="0" smtClean="0"/>
              <a:t>.</a:t>
            </a: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120" y="141359"/>
            <a:ext cx="914400" cy="933450"/>
          </a:xfrm>
          <a:prstGeom prst="rect">
            <a:avLst/>
          </a:prstGeom>
        </p:spPr>
      </p:pic>
    </p:spTree>
    <p:extLst>
      <p:ext uri="{BB962C8B-B14F-4D97-AF65-F5344CB8AC3E}">
        <p14:creationId xmlns:p14="http://schemas.microsoft.com/office/powerpoint/2010/main" val="391842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Make Your Model</a:t>
            </a:r>
            <a:endParaRPr lang="en-US" dirty="0"/>
          </a:p>
        </p:txBody>
      </p:sp>
      <p:sp>
        <p:nvSpPr>
          <p:cNvPr id="3" name="Content Placeholder 2"/>
          <p:cNvSpPr>
            <a:spLocks noGrp="1"/>
          </p:cNvSpPr>
          <p:nvPr>
            <p:ph idx="1"/>
          </p:nvPr>
        </p:nvSpPr>
        <p:spPr>
          <a:xfrm>
            <a:off x="270934" y="1290484"/>
            <a:ext cx="5208694" cy="3571838"/>
          </a:xfrm>
        </p:spPr>
        <p:txBody>
          <a:bodyPr>
            <a:normAutofit/>
          </a:bodyPr>
          <a:lstStyle/>
          <a:p>
            <a:pPr marL="0" indent="0">
              <a:buNone/>
            </a:pPr>
            <a:r>
              <a:rPr lang="en-US" sz="2000" dirty="0" smtClean="0"/>
              <a:t>Example: </a:t>
            </a:r>
            <a:r>
              <a:rPr lang="en-US" sz="2000" dirty="0"/>
              <a:t>Architectural Model</a:t>
            </a:r>
          </a:p>
          <a:p>
            <a:pPr marL="285750" lvl="1">
              <a:buFont typeface="Arial" panose="020B0604020202020204" pitchFamily="34" charset="0"/>
              <a:buChar char="•"/>
            </a:pPr>
            <a:r>
              <a:rPr lang="en-US" sz="1600" dirty="0"/>
              <a:t>4 a. Build a model of a house to a scale of 1/4" = 1'0" </a:t>
            </a:r>
            <a:r>
              <a:rPr lang="en-US" sz="1600" dirty="0" smtClean="0"/>
              <a:t>using the house floor plans you created in requirement 3.</a:t>
            </a:r>
          </a:p>
          <a:p>
            <a:pPr marL="685800" lvl="2"/>
            <a:r>
              <a:rPr lang="en-US" sz="1400" dirty="0" smtClean="0"/>
              <a:t>Step 1 – Construct the base of the house first. This will allow you to see the width of the walls. Measure the base by placing a copy of the floor plan over your base material. Make sure it is to scale, then cut out the dimensions for the base.</a:t>
            </a:r>
          </a:p>
          <a:p>
            <a:pPr marL="685800" lvl="2"/>
            <a:r>
              <a:rPr lang="en-US" sz="1400" dirty="0" smtClean="0"/>
              <a:t>Step 2 – Measure and cut out the exterior walls. Draw and cut out the window and door openings. It is easier to cut out door and window openings at this stage, while the walls can be laid flat on a work surface. It is much harder to make neat openings after the walls are fastened together.</a:t>
            </a:r>
            <a:endParaRPr lang="en-US"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371" y="1488888"/>
            <a:ext cx="3093285" cy="3046258"/>
          </a:xfrm>
          <a:prstGeom prst="rect">
            <a:avLst/>
          </a:prstGeom>
        </p:spPr>
      </p:pic>
      <p:sp>
        <p:nvSpPr>
          <p:cNvPr id="7" name="Rectangle 6"/>
          <p:cNvSpPr/>
          <p:nvPr/>
        </p:nvSpPr>
        <p:spPr>
          <a:xfrm>
            <a:off x="5887112" y="1119556"/>
            <a:ext cx="2747804" cy="369332"/>
          </a:xfrm>
          <a:prstGeom prst="rect">
            <a:avLst/>
          </a:prstGeom>
        </p:spPr>
        <p:txBody>
          <a:bodyPr wrap="none">
            <a:spAutoFit/>
          </a:bodyPr>
          <a:lstStyle/>
          <a:p>
            <a:r>
              <a:rPr lang="en-US" dirty="0"/>
              <a:t>Small Two Story Home Plan</a:t>
            </a:r>
          </a:p>
        </p:txBody>
      </p:sp>
      <p:sp>
        <p:nvSpPr>
          <p:cNvPr id="10" name="TextBox 9"/>
          <p:cNvSpPr txBox="1"/>
          <p:nvPr/>
        </p:nvSpPr>
        <p:spPr>
          <a:xfrm>
            <a:off x="449826" y="4416213"/>
            <a:ext cx="5199134" cy="523220"/>
          </a:xfrm>
          <a:prstGeom prst="rect">
            <a:avLst/>
          </a:prstGeom>
          <a:noFill/>
        </p:spPr>
        <p:txBody>
          <a:bodyPr wrap="square" rtlCol="0">
            <a:spAutoFit/>
          </a:bodyPr>
          <a:lstStyle/>
          <a:p>
            <a:r>
              <a:rPr lang="en-US" sz="1400" b="1" i="1" dirty="0" smtClean="0"/>
              <a:t>Note:</a:t>
            </a:r>
            <a:r>
              <a:rPr lang="en-US" sz="1400" dirty="0" smtClean="0"/>
              <a:t> If doing a two story house, the second story is constructed like the first story and then set on top of the first story.</a:t>
            </a:r>
            <a:endParaRPr lang="en-US" sz="1400" dirty="0"/>
          </a:p>
        </p:txBody>
      </p:sp>
    </p:spTree>
    <p:extLst>
      <p:ext uri="{BB962C8B-B14F-4D97-AF65-F5344CB8AC3E}">
        <p14:creationId xmlns:p14="http://schemas.microsoft.com/office/powerpoint/2010/main" val="2121093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Make Your Model</a:t>
            </a:r>
            <a:endParaRPr lang="en-US" dirty="0"/>
          </a:p>
        </p:txBody>
      </p:sp>
      <p:sp>
        <p:nvSpPr>
          <p:cNvPr id="3" name="Content Placeholder 2"/>
          <p:cNvSpPr>
            <a:spLocks noGrp="1"/>
          </p:cNvSpPr>
          <p:nvPr>
            <p:ph idx="1"/>
          </p:nvPr>
        </p:nvSpPr>
        <p:spPr>
          <a:xfrm>
            <a:off x="176107" y="1124373"/>
            <a:ext cx="8873066" cy="2302933"/>
          </a:xfrm>
        </p:spPr>
        <p:txBody>
          <a:bodyPr>
            <a:normAutofit fontScale="92500"/>
          </a:bodyPr>
          <a:lstStyle/>
          <a:p>
            <a:pPr marL="0" indent="0">
              <a:buNone/>
            </a:pPr>
            <a:r>
              <a:rPr lang="en-US" sz="2000" dirty="0" smtClean="0"/>
              <a:t>Example: </a:t>
            </a:r>
            <a:r>
              <a:rPr lang="en-US" sz="2000" dirty="0"/>
              <a:t>Architectural </a:t>
            </a:r>
            <a:r>
              <a:rPr lang="en-US" sz="2000" dirty="0" smtClean="0"/>
              <a:t>Model (continued)</a:t>
            </a:r>
            <a:endParaRPr lang="en-US" sz="2000" dirty="0"/>
          </a:p>
          <a:p>
            <a:pPr marL="685800" lvl="2"/>
            <a:r>
              <a:rPr lang="en-US" sz="1400" dirty="0" smtClean="0"/>
              <a:t>Step 3 – Apply glue to the edges and assemble the walls. Glue the walls to the base. If you plan to later add a porch, walkway, shrubbery, trees, or other outside features (be creative), extend the base far enough beyond the walls of the house to allow room for the additions.</a:t>
            </a:r>
          </a:p>
          <a:p>
            <a:pPr marL="685800" lvl="2"/>
            <a:r>
              <a:rPr lang="en-US" sz="1400" dirty="0" smtClean="0"/>
              <a:t>Step 4 – Make a peaked roof from one large piece of cardboard, scored and folded at the peak. To score cardboard, make a shallow groove by running a butter knife blade along the line where the fold is to be. Use a ruler as a guide so that the fold will be straight. Make the score on the inside of the fold (underside of the roof). Do not glue it down so that you can add interior walls. Cut the roof so that it hangs slightly over the ends and sides.</a:t>
            </a:r>
          </a:p>
          <a:p>
            <a:pPr marL="685800" lvl="2"/>
            <a:r>
              <a:rPr lang="en-US" sz="1400" dirty="0" smtClean="0"/>
              <a:t>Step 5 – </a:t>
            </a:r>
            <a:r>
              <a:rPr lang="en-US" sz="1400" dirty="0"/>
              <a:t>Measure and cut out the </a:t>
            </a:r>
            <a:r>
              <a:rPr lang="en-US" sz="1400" dirty="0" smtClean="0"/>
              <a:t>interior </a:t>
            </a:r>
            <a:r>
              <a:rPr lang="en-US" sz="1400" dirty="0"/>
              <a:t>walls. Draw and cut out </a:t>
            </a:r>
            <a:r>
              <a:rPr lang="en-US" sz="1400" dirty="0" smtClean="0"/>
              <a:t>any door or other openings</a:t>
            </a:r>
            <a:r>
              <a:rPr lang="en-US" sz="1400" dirty="0"/>
              <a:t>. Apply glue to the edges and assemble the walls. Glue the walls to the </a:t>
            </a:r>
            <a:r>
              <a:rPr lang="en-US" sz="1400" dirty="0" smtClean="0"/>
              <a:t>exterior walls and base</a:t>
            </a:r>
            <a:r>
              <a:rPr lang="en-US" sz="1400" dirty="0"/>
              <a:t>. </a:t>
            </a:r>
          </a:p>
        </p:txBody>
      </p:sp>
      <p:pic>
        <p:nvPicPr>
          <p:cNvPr id="4" name="Picture 3"/>
          <p:cNvPicPr>
            <a:picLocks noChangeAspect="1"/>
          </p:cNvPicPr>
          <p:nvPr/>
        </p:nvPicPr>
        <p:blipFill>
          <a:blip r:embed="rId2"/>
          <a:stretch>
            <a:fillRect/>
          </a:stretch>
        </p:blipFill>
        <p:spPr>
          <a:xfrm>
            <a:off x="2469587" y="3357668"/>
            <a:ext cx="4219575" cy="1733550"/>
          </a:xfrm>
          <a:prstGeom prst="rect">
            <a:avLst/>
          </a:prstGeom>
        </p:spPr>
      </p:pic>
    </p:spTree>
    <p:extLst>
      <p:ext uri="{BB962C8B-B14F-4D97-AF65-F5344CB8AC3E}">
        <p14:creationId xmlns:p14="http://schemas.microsoft.com/office/powerpoint/2010/main" val="919067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Make Your Model</a:t>
            </a:r>
            <a:endParaRPr lang="en-US" dirty="0"/>
          </a:p>
        </p:txBody>
      </p:sp>
      <p:sp>
        <p:nvSpPr>
          <p:cNvPr id="8" name="Content Placeholder 7"/>
          <p:cNvSpPr>
            <a:spLocks noGrp="1"/>
          </p:cNvSpPr>
          <p:nvPr>
            <p:ph idx="1"/>
          </p:nvPr>
        </p:nvSpPr>
        <p:spPr>
          <a:xfrm>
            <a:off x="448965" y="1165014"/>
            <a:ext cx="8559567" cy="2174240"/>
          </a:xfrm>
        </p:spPr>
        <p:txBody>
          <a:bodyPr>
            <a:normAutofit fontScale="85000" lnSpcReduction="10000"/>
          </a:bodyPr>
          <a:lstStyle/>
          <a:p>
            <a:r>
              <a:rPr lang="en-US" sz="1600" dirty="0" smtClean="0"/>
              <a:t>To make a basic house model more realistic and attractive, add some architectural details.</a:t>
            </a:r>
          </a:p>
          <a:p>
            <a:r>
              <a:rPr lang="en-US" sz="1600" dirty="0" smtClean="0"/>
              <a:t>Cut and fold cardboard to form a front porch and steps, or make them from blocks of wood.</a:t>
            </a:r>
          </a:p>
          <a:p>
            <a:r>
              <a:rPr lang="en-US" sz="1600" dirty="0" smtClean="0"/>
              <a:t>Use thin strips of wood or cardboard to add shutters, window frames, and door frames.</a:t>
            </a:r>
          </a:p>
          <a:p>
            <a:r>
              <a:rPr lang="en-US" sz="1600" dirty="0" smtClean="0"/>
              <a:t>Use clear plastic or transparent adhesive tape for windowpanes. Glue colored tissue paper or fabric behind windows for curtains.</a:t>
            </a:r>
          </a:p>
          <a:p>
            <a:r>
              <a:rPr lang="en-US" sz="1600" dirty="0" smtClean="0"/>
              <a:t>Attach an extra room or shed simply by adding a box to the main structure.</a:t>
            </a:r>
          </a:p>
          <a:p>
            <a:r>
              <a:rPr lang="en-US" sz="1600" dirty="0" smtClean="0"/>
              <a:t>To add a chimney, first fashion a small box. Then, cut an angled notch from the bottom of opposite sides of the box to fit the slope of the roof.</a:t>
            </a:r>
          </a:p>
          <a:p>
            <a:r>
              <a:rPr lang="en-US" sz="1600" dirty="0" smtClean="0"/>
              <a:t>Add interest to a large, unbroken expanse of roof by attaching dormer windows as shown in the drawings.</a:t>
            </a:r>
            <a:endParaRPr lang="en-US" sz="1600" dirty="0"/>
          </a:p>
        </p:txBody>
      </p:sp>
      <p:pic>
        <p:nvPicPr>
          <p:cNvPr id="3" name="Picture 2"/>
          <p:cNvPicPr>
            <a:picLocks noChangeAspect="1"/>
          </p:cNvPicPr>
          <p:nvPr/>
        </p:nvPicPr>
        <p:blipFill>
          <a:blip r:embed="rId2"/>
          <a:stretch>
            <a:fillRect/>
          </a:stretch>
        </p:blipFill>
        <p:spPr>
          <a:xfrm>
            <a:off x="2074300" y="3283161"/>
            <a:ext cx="5010150" cy="1733550"/>
          </a:xfrm>
          <a:prstGeom prst="rect">
            <a:avLst/>
          </a:prstGeom>
        </p:spPr>
      </p:pic>
    </p:spTree>
    <p:extLst>
      <p:ext uri="{BB962C8B-B14F-4D97-AF65-F5344CB8AC3E}">
        <p14:creationId xmlns:p14="http://schemas.microsoft.com/office/powerpoint/2010/main" val="2284109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Make Your Model</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0276" y="1290638"/>
            <a:ext cx="5603448" cy="3571875"/>
          </a:xfrm>
          <a:prstGeom prst="rect">
            <a:avLst/>
          </a:prstGeom>
        </p:spPr>
      </p:pic>
    </p:spTree>
    <p:extLst>
      <p:ext uri="{BB962C8B-B14F-4D97-AF65-F5344CB8AC3E}">
        <p14:creationId xmlns:p14="http://schemas.microsoft.com/office/powerpoint/2010/main" val="4051835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 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a:t>Build a special-effects model of a fantasy spacecraft or a hand-held prop that might appear in a Hollywood science-fiction movie. Determine an appropriate scale for your design. Include a cockpit or control area, living space, storage unit, engineering spaces, and propulsion systems. As you plan and build your model, do the following:</a:t>
            </a:r>
          </a:p>
          <a:p>
            <a:pPr marL="971550" lvl="1" indent="-514350">
              <a:buFont typeface="+mj-lt"/>
              <a:buAutoNum type="alphaLcPeriod"/>
            </a:pPr>
            <a:r>
              <a:rPr lang="en-US" sz="2000" dirty="0"/>
              <a:t>Study existing designs of vehicles and hand-held devices.</a:t>
            </a:r>
          </a:p>
          <a:p>
            <a:pPr marL="971550" lvl="1" indent="-514350">
              <a:buFont typeface="+mj-lt"/>
              <a:buAutoNum type="alphaLcPeriod"/>
            </a:pPr>
            <a:r>
              <a:rPr lang="en-US" sz="2000" dirty="0"/>
              <a:t>Arrange and assemble the parts. </a:t>
            </a:r>
          </a:p>
          <a:p>
            <a:pPr marL="971550" lvl="1" indent="-514350">
              <a:buFont typeface="+mj-lt"/>
              <a:buAutoNum type="alphaLcPeriod"/>
            </a:pPr>
            <a:r>
              <a:rPr lang="en-US" sz="2000" dirty="0"/>
              <a:t>Sketch your completed model.</a:t>
            </a:r>
          </a:p>
          <a:p>
            <a:pPr marL="971550" lvl="1" indent="-514350">
              <a:buFont typeface="+mj-lt"/>
              <a:buAutoNum type="alphaLcPeriod"/>
            </a:pPr>
            <a:r>
              <a:rPr lang="en-US" sz="2000" dirty="0"/>
              <a:t>Discuss your design, scale, and materials choices with your counselor. Describe how you engineered your model and discuss any difficulties you encountered and what you learned.</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1" y="83909"/>
            <a:ext cx="914400" cy="933450"/>
          </a:xfrm>
          <a:prstGeom prst="rect">
            <a:avLst/>
          </a:prstGeom>
        </p:spPr>
      </p:pic>
    </p:spTree>
    <p:extLst>
      <p:ext uri="{BB962C8B-B14F-4D97-AF65-F5344CB8AC3E}">
        <p14:creationId xmlns:p14="http://schemas.microsoft.com/office/powerpoint/2010/main" val="130274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Steps for Making Your Special Effects Model</a:t>
            </a:r>
            <a:endParaRPr lang="en-US" dirty="0"/>
          </a:p>
        </p:txBody>
      </p:sp>
      <p:sp>
        <p:nvSpPr>
          <p:cNvPr id="5" name="Content Placeholder 4"/>
          <p:cNvSpPr>
            <a:spLocks noGrp="1"/>
          </p:cNvSpPr>
          <p:nvPr>
            <p:ph idx="1"/>
          </p:nvPr>
        </p:nvSpPr>
        <p:spPr>
          <a:xfrm>
            <a:off x="448966" y="1290484"/>
            <a:ext cx="5075957" cy="3571838"/>
          </a:xfrm>
        </p:spPr>
        <p:txBody>
          <a:bodyPr>
            <a:normAutofit/>
          </a:bodyPr>
          <a:lstStyle/>
          <a:p>
            <a:pPr marL="457200" indent="-457200">
              <a:buFont typeface="+mj-lt"/>
              <a:buAutoNum type="arabicPeriod"/>
            </a:pPr>
            <a:r>
              <a:rPr lang="en-US" sz="2000" dirty="0" smtClean="0"/>
              <a:t>Find </a:t>
            </a:r>
            <a:r>
              <a:rPr lang="en-US" sz="2000" dirty="0"/>
              <a:t>a good reference picture of what you want to </a:t>
            </a:r>
            <a:r>
              <a:rPr lang="en-US" sz="2000" dirty="0" smtClean="0"/>
              <a:t>model.</a:t>
            </a:r>
          </a:p>
          <a:p>
            <a:pPr marL="457200" indent="-457200">
              <a:buFont typeface="+mj-lt"/>
              <a:buAutoNum type="arabicPeriod"/>
            </a:pPr>
            <a:r>
              <a:rPr lang="en-US" sz="2000" dirty="0"/>
              <a:t>Determine an appropriate scale for your </a:t>
            </a:r>
            <a:r>
              <a:rPr lang="en-US" sz="2000" dirty="0" smtClean="0"/>
              <a:t>design and draw it. </a:t>
            </a:r>
          </a:p>
          <a:p>
            <a:pPr marL="457200" indent="-457200">
              <a:buFont typeface="+mj-lt"/>
              <a:buAutoNum type="arabicPeriod"/>
            </a:pPr>
            <a:r>
              <a:rPr lang="en-US" sz="2000" dirty="0"/>
              <a:t>Figure out all the parts and how they will go together.</a:t>
            </a:r>
          </a:p>
          <a:p>
            <a:pPr marL="457200" indent="-457200">
              <a:buFont typeface="+mj-lt"/>
              <a:buAutoNum type="arabicPeriod"/>
            </a:pPr>
            <a:r>
              <a:rPr lang="en-US" sz="2000" dirty="0"/>
              <a:t>Make outlines of each part and cut them out.</a:t>
            </a:r>
          </a:p>
          <a:p>
            <a:pPr marL="457200" indent="-457200">
              <a:buFont typeface="+mj-lt"/>
              <a:buAutoNum type="arabicPeriod"/>
            </a:pPr>
            <a:r>
              <a:rPr lang="en-US" sz="2000" dirty="0" smtClean="0"/>
              <a:t>Assemble the parts to create the model.</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442" y="1449493"/>
            <a:ext cx="3268345" cy="2178897"/>
          </a:xfrm>
          <a:prstGeom prst="rect">
            <a:avLst/>
          </a:prstGeom>
        </p:spPr>
      </p:pic>
    </p:spTree>
    <p:extLst>
      <p:ext uri="{BB962C8B-B14F-4D97-AF65-F5344CB8AC3E}">
        <p14:creationId xmlns:p14="http://schemas.microsoft.com/office/powerpoint/2010/main" val="3237479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793" y="1378691"/>
            <a:ext cx="5009163" cy="3571875"/>
          </a:xfrm>
        </p:spPr>
      </p:pic>
      <p:sp>
        <p:nvSpPr>
          <p:cNvPr id="7" name="Rectangle 6"/>
          <p:cNvSpPr/>
          <p:nvPr/>
        </p:nvSpPr>
        <p:spPr>
          <a:xfrm>
            <a:off x="1281907" y="1009359"/>
            <a:ext cx="6594933" cy="369332"/>
          </a:xfrm>
          <a:prstGeom prst="rect">
            <a:avLst/>
          </a:prstGeom>
        </p:spPr>
        <p:txBody>
          <a:bodyPr wrap="square">
            <a:spAutoFit/>
          </a:bodyPr>
          <a:lstStyle/>
          <a:p>
            <a:pPr algn="ctr"/>
            <a:r>
              <a:rPr lang="en-US" dirty="0" smtClean="0"/>
              <a:t>Step 1: Find </a:t>
            </a:r>
            <a:r>
              <a:rPr lang="en-US" dirty="0"/>
              <a:t>a good reference picture of what you want to model.</a:t>
            </a:r>
          </a:p>
        </p:txBody>
      </p:sp>
    </p:spTree>
    <p:extLst>
      <p:ext uri="{BB962C8B-B14F-4D97-AF65-F5344CB8AC3E}">
        <p14:creationId xmlns:p14="http://schemas.microsoft.com/office/powerpoint/2010/main" val="2123742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4076" y="1368849"/>
            <a:ext cx="3890596" cy="3571875"/>
          </a:xfrm>
          <a:prstGeom prst="rect">
            <a:avLst/>
          </a:prstGeom>
        </p:spPr>
      </p:pic>
      <p:sp>
        <p:nvSpPr>
          <p:cNvPr id="9" name="Rectangle 8"/>
          <p:cNvSpPr/>
          <p:nvPr/>
        </p:nvSpPr>
        <p:spPr>
          <a:xfrm>
            <a:off x="1281907" y="1009359"/>
            <a:ext cx="6594933" cy="369332"/>
          </a:xfrm>
          <a:prstGeom prst="rect">
            <a:avLst/>
          </a:prstGeom>
        </p:spPr>
        <p:txBody>
          <a:bodyPr wrap="square">
            <a:spAutoFit/>
          </a:bodyPr>
          <a:lstStyle/>
          <a:p>
            <a:pPr algn="ctr"/>
            <a:r>
              <a:rPr lang="en-US" dirty="0" smtClean="0"/>
              <a:t>Step 1: Find </a:t>
            </a:r>
            <a:r>
              <a:rPr lang="en-US" dirty="0"/>
              <a:t>a good reference picture of what you want to model.</a:t>
            </a:r>
          </a:p>
        </p:txBody>
      </p:sp>
    </p:spTree>
    <p:extLst>
      <p:ext uri="{BB962C8B-B14F-4D97-AF65-F5344CB8AC3E}">
        <p14:creationId xmlns:p14="http://schemas.microsoft.com/office/powerpoint/2010/main" val="1752295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sp>
        <p:nvSpPr>
          <p:cNvPr id="9" name="Rectangle 8"/>
          <p:cNvSpPr/>
          <p:nvPr/>
        </p:nvSpPr>
        <p:spPr>
          <a:xfrm>
            <a:off x="971973" y="1017359"/>
            <a:ext cx="7200053" cy="400110"/>
          </a:xfrm>
          <a:prstGeom prst="rect">
            <a:avLst/>
          </a:prstGeom>
        </p:spPr>
        <p:txBody>
          <a:bodyPr wrap="square">
            <a:spAutoFit/>
          </a:bodyPr>
          <a:lstStyle/>
          <a:p>
            <a:pPr algn="ctr"/>
            <a:r>
              <a:rPr lang="en-US" sz="2000" dirty="0" smtClean="0"/>
              <a:t>Step 2: Determine </a:t>
            </a:r>
            <a:r>
              <a:rPr lang="en-US" sz="2000" dirty="0"/>
              <a:t>an appropriate scale for your design and draw </a:t>
            </a:r>
            <a:r>
              <a:rPr lang="en-US" sz="2000" dirty="0" smtClean="0"/>
              <a:t>it. </a:t>
            </a:r>
            <a:endParaRPr lang="en-US" sz="2000" dirty="0"/>
          </a:p>
        </p:txBody>
      </p:sp>
      <p:sp>
        <p:nvSpPr>
          <p:cNvPr id="12" name="Content Placeholder 11"/>
          <p:cNvSpPr>
            <a:spLocks noGrp="1"/>
          </p:cNvSpPr>
          <p:nvPr>
            <p:ph idx="1"/>
          </p:nvPr>
        </p:nvSpPr>
        <p:spPr>
          <a:xfrm>
            <a:off x="448966" y="1386691"/>
            <a:ext cx="3381353" cy="3070162"/>
          </a:xfrm>
        </p:spPr>
        <p:txBody>
          <a:bodyPr>
            <a:normAutofit/>
          </a:bodyPr>
          <a:lstStyle/>
          <a:p>
            <a:pPr marL="0" indent="0">
              <a:buNone/>
            </a:pPr>
            <a:r>
              <a:rPr lang="en-US" sz="1600" dirty="0" smtClean="0"/>
              <a:t>Determining Scale Model</a:t>
            </a:r>
          </a:p>
          <a:p>
            <a:pPr marL="0" indent="0">
              <a:buNone/>
            </a:pPr>
            <a:r>
              <a:rPr lang="en-US" sz="1600" dirty="0" smtClean="0"/>
              <a:t>Space Shuttle length = 57 meters</a:t>
            </a:r>
          </a:p>
          <a:p>
            <a:pPr marL="0" indent="0">
              <a:buNone/>
            </a:pPr>
            <a:r>
              <a:rPr lang="en-US" sz="1600" dirty="0" smtClean="0"/>
              <a:t>Desired Model Length = .50 meters</a:t>
            </a:r>
          </a:p>
          <a:p>
            <a:pPr marL="0" indent="0">
              <a:buNone/>
            </a:pPr>
            <a:r>
              <a:rPr lang="en-US" sz="1600" u="sng" dirty="0" smtClean="0"/>
              <a:t>57 m </a:t>
            </a:r>
            <a:r>
              <a:rPr lang="en-US" sz="1600" dirty="0" smtClean="0"/>
              <a:t> = 114</a:t>
            </a:r>
          </a:p>
          <a:p>
            <a:pPr marL="0" indent="0">
              <a:buNone/>
            </a:pPr>
            <a:r>
              <a:rPr lang="en-US" sz="1600" dirty="0" smtClean="0"/>
              <a:t>.50 m</a:t>
            </a:r>
          </a:p>
          <a:p>
            <a:pPr marL="0" indent="0">
              <a:buNone/>
            </a:pPr>
            <a:r>
              <a:rPr lang="en-US" sz="1600" dirty="0" smtClean="0"/>
              <a:t>1:114 scale model</a:t>
            </a:r>
            <a:endParaRPr lang="en-US" sz="1600" dirty="0"/>
          </a:p>
        </p:txBody>
      </p:sp>
      <p:pic>
        <p:nvPicPr>
          <p:cNvPr id="13" name="Content Placeholder 7"/>
          <p:cNvPicPr>
            <a:picLocks noChangeAspect="1"/>
          </p:cNvPicPr>
          <p:nvPr/>
        </p:nvPicPr>
        <p:blipFill>
          <a:blip r:embed="rId2"/>
          <a:stretch>
            <a:fillRect/>
          </a:stretch>
        </p:blipFill>
        <p:spPr>
          <a:xfrm>
            <a:off x="3830319" y="1386691"/>
            <a:ext cx="4623026" cy="3571875"/>
          </a:xfrm>
          <a:prstGeom prst="rect">
            <a:avLst/>
          </a:prstGeom>
        </p:spPr>
      </p:pic>
    </p:spTree>
    <p:extLst>
      <p:ext uri="{BB962C8B-B14F-4D97-AF65-F5344CB8AC3E}">
        <p14:creationId xmlns:p14="http://schemas.microsoft.com/office/powerpoint/2010/main" val="3591747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sp>
        <p:nvSpPr>
          <p:cNvPr id="14" name="Rectangle 13"/>
          <p:cNvSpPr/>
          <p:nvPr/>
        </p:nvSpPr>
        <p:spPr>
          <a:xfrm>
            <a:off x="1607575" y="1017359"/>
            <a:ext cx="5943599" cy="369332"/>
          </a:xfrm>
          <a:prstGeom prst="rect">
            <a:avLst/>
          </a:prstGeom>
        </p:spPr>
        <p:txBody>
          <a:bodyPr wrap="square">
            <a:spAutoFit/>
          </a:bodyPr>
          <a:lstStyle/>
          <a:p>
            <a:pPr algn="ctr"/>
            <a:r>
              <a:rPr lang="en-US" dirty="0" smtClean="0"/>
              <a:t>Step 3: Figure </a:t>
            </a:r>
            <a:r>
              <a:rPr lang="en-US" dirty="0"/>
              <a:t>out all the parts and how they will go together.</a:t>
            </a:r>
          </a:p>
        </p:txBody>
      </p:sp>
      <p:pic>
        <p:nvPicPr>
          <p:cNvPr id="16" name="Content Placeholder 7"/>
          <p:cNvPicPr>
            <a:picLocks noGrp="1" noChangeAspect="1"/>
          </p:cNvPicPr>
          <p:nvPr>
            <p:ph idx="1"/>
          </p:nvPr>
        </p:nvPicPr>
        <p:blipFill>
          <a:blip r:embed="rId2"/>
          <a:stretch>
            <a:fillRect/>
          </a:stretch>
        </p:blipFill>
        <p:spPr>
          <a:xfrm>
            <a:off x="2285773" y="1405784"/>
            <a:ext cx="4623026" cy="3571875"/>
          </a:xfrm>
          <a:prstGeom prst="rect">
            <a:avLst/>
          </a:prstGeom>
        </p:spPr>
      </p:pic>
      <p:sp>
        <p:nvSpPr>
          <p:cNvPr id="17" name="Oval 16"/>
          <p:cNvSpPr/>
          <p:nvPr/>
        </p:nvSpPr>
        <p:spPr>
          <a:xfrm>
            <a:off x="2878667" y="3034453"/>
            <a:ext cx="961813" cy="9956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8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21" y="47413"/>
            <a:ext cx="6820294" cy="1121343"/>
          </a:xfrm>
        </p:spPr>
        <p:txBody>
          <a:bodyPr>
            <a:normAutofit fontScale="90000"/>
          </a:bodyPr>
          <a:lstStyle/>
          <a:p>
            <a:r>
              <a:rPr lang="en-US" dirty="0" smtClean="0"/>
              <a:t>Model Design and Building </a:t>
            </a:r>
            <a:br>
              <a:rPr lang="en-US" dirty="0" smtClean="0"/>
            </a:br>
            <a:r>
              <a:rPr lang="en-US" dirty="0" smtClean="0"/>
              <a:t>Merit Badge Requirements</a:t>
            </a:r>
            <a:endParaRPr lang="en-US" dirty="0"/>
          </a:p>
        </p:txBody>
      </p:sp>
      <p:sp>
        <p:nvSpPr>
          <p:cNvPr id="5" name="Content Placeholder 4"/>
          <p:cNvSpPr>
            <a:spLocks noGrp="1"/>
          </p:cNvSpPr>
          <p:nvPr>
            <p:ph idx="1"/>
          </p:nvPr>
        </p:nvSpPr>
        <p:spPr/>
        <p:txBody>
          <a:bodyPr>
            <a:normAutofit/>
          </a:bodyPr>
          <a:lstStyle/>
          <a:p>
            <a:pPr marL="514350" indent="-514350">
              <a:buFont typeface="+mj-lt"/>
              <a:buAutoNum type="arabicPeriod" startAt="5"/>
            </a:pPr>
            <a:r>
              <a:rPr lang="en-US" sz="1400" dirty="0" smtClean="0"/>
              <a:t>Build </a:t>
            </a:r>
            <a:r>
              <a:rPr lang="en-US" sz="1400" dirty="0"/>
              <a:t>a special-effects model of a fantasy spacecraft or a hand-held prop that might appear in a Hollywood science-fiction movie. Determine an appropriate scale for your design. Include a cockpit or control area, living space, storage unit, engineering spaces, and propulsion systems. As you plan and build your model, do the following:</a:t>
            </a:r>
          </a:p>
          <a:p>
            <a:pPr marL="971550" lvl="1" indent="-514350">
              <a:buFont typeface="+mj-lt"/>
              <a:buAutoNum type="alphaLcPeriod"/>
            </a:pPr>
            <a:r>
              <a:rPr lang="en-US" sz="1400" dirty="0"/>
              <a:t>Study existing designs of vehicles and hand-held devices.</a:t>
            </a:r>
          </a:p>
          <a:p>
            <a:pPr marL="971550" lvl="1" indent="-514350">
              <a:buFont typeface="+mj-lt"/>
              <a:buAutoNum type="alphaLcPeriod"/>
            </a:pPr>
            <a:r>
              <a:rPr lang="en-US" sz="1400" dirty="0"/>
              <a:t>Arrange and assemble the parts. </a:t>
            </a:r>
          </a:p>
          <a:p>
            <a:pPr marL="971550" lvl="1" indent="-514350">
              <a:buFont typeface="+mj-lt"/>
              <a:buAutoNum type="alphaLcPeriod"/>
            </a:pPr>
            <a:r>
              <a:rPr lang="en-US" sz="1400" dirty="0"/>
              <a:t>Sketch your completed model.</a:t>
            </a:r>
          </a:p>
          <a:p>
            <a:pPr marL="971550" lvl="1" indent="-514350">
              <a:buFont typeface="+mj-lt"/>
              <a:buAutoNum type="alphaLcPeriod"/>
            </a:pPr>
            <a:r>
              <a:rPr lang="en-US" sz="1400" dirty="0"/>
              <a:t>Discuss your design, scale, and materials choices with your counselor. Describe how you engineered your model and discuss any difficulties you encountered and what you learned.</a:t>
            </a:r>
          </a:p>
          <a:p>
            <a:pPr marL="514350" indent="-514350">
              <a:buFont typeface="+mj-lt"/>
              <a:buAutoNum type="arabicPeriod" startAt="5"/>
            </a:pPr>
            <a:r>
              <a:rPr lang="en-US" sz="1400" dirty="0"/>
              <a:t>List at least six occupations in which </a:t>
            </a:r>
            <a:r>
              <a:rPr lang="en-US" sz="1400" dirty="0" smtClean="0"/>
              <a:t>model making </a:t>
            </a:r>
            <a:r>
              <a:rPr lang="en-US" sz="1400" dirty="0"/>
              <a:t>is used and discuss with your counselor some career opportunities in this field.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120" y="141359"/>
            <a:ext cx="914400" cy="933450"/>
          </a:xfrm>
          <a:prstGeom prst="rect">
            <a:avLst/>
          </a:prstGeom>
        </p:spPr>
      </p:pic>
    </p:spTree>
    <p:extLst>
      <p:ext uri="{BB962C8B-B14F-4D97-AF65-F5344CB8AC3E}">
        <p14:creationId xmlns:p14="http://schemas.microsoft.com/office/powerpoint/2010/main" val="2363282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sp>
        <p:nvSpPr>
          <p:cNvPr id="13" name="Rectangle 12"/>
          <p:cNvSpPr/>
          <p:nvPr/>
        </p:nvSpPr>
        <p:spPr>
          <a:xfrm>
            <a:off x="1808480" y="1070025"/>
            <a:ext cx="5157893" cy="369332"/>
          </a:xfrm>
          <a:prstGeom prst="rect">
            <a:avLst/>
          </a:prstGeom>
        </p:spPr>
        <p:txBody>
          <a:bodyPr wrap="square">
            <a:spAutoFit/>
          </a:bodyPr>
          <a:lstStyle/>
          <a:p>
            <a:pPr algn="ctr"/>
            <a:r>
              <a:rPr lang="en-US" dirty="0" smtClean="0"/>
              <a:t>Step 4: Make </a:t>
            </a:r>
            <a:r>
              <a:rPr lang="en-US" dirty="0"/>
              <a:t>outlines of each </a:t>
            </a:r>
            <a:r>
              <a:rPr lang="en-US" dirty="0" smtClean="0"/>
              <a:t>part and cut them out.</a:t>
            </a:r>
            <a:endParaRPr lang="en-US" dirty="0"/>
          </a:p>
        </p:txBody>
      </p:sp>
      <p:pic>
        <p:nvPicPr>
          <p:cNvPr id="7" name="Content Placeholder 6"/>
          <p:cNvPicPr>
            <a:picLocks noGrp="1" noChangeAspect="1"/>
          </p:cNvPicPr>
          <p:nvPr>
            <p:ph idx="1"/>
          </p:nvPr>
        </p:nvPicPr>
        <p:blipFill>
          <a:blip r:embed="rId2"/>
          <a:stretch>
            <a:fillRect/>
          </a:stretch>
        </p:blipFill>
        <p:spPr>
          <a:xfrm>
            <a:off x="4651160" y="1492023"/>
            <a:ext cx="4309959" cy="3232470"/>
          </a:xfrm>
          <a:prstGeom prst="rect">
            <a:avLst/>
          </a:prstGeom>
        </p:spPr>
      </p:pic>
      <p:pic>
        <p:nvPicPr>
          <p:cNvPr id="8" name="Content Placeholder 10"/>
          <p:cNvPicPr>
            <a:picLocks noChangeAspect="1"/>
          </p:cNvPicPr>
          <p:nvPr/>
        </p:nvPicPr>
        <p:blipFill>
          <a:blip r:embed="rId3"/>
          <a:stretch>
            <a:fillRect/>
          </a:stretch>
        </p:blipFill>
        <p:spPr>
          <a:xfrm>
            <a:off x="201082" y="1492024"/>
            <a:ext cx="4309958" cy="3232469"/>
          </a:xfrm>
          <a:prstGeom prst="rect">
            <a:avLst/>
          </a:prstGeom>
        </p:spPr>
      </p:pic>
    </p:spTree>
    <p:extLst>
      <p:ext uri="{BB962C8B-B14F-4D97-AF65-F5344CB8AC3E}">
        <p14:creationId xmlns:p14="http://schemas.microsoft.com/office/powerpoint/2010/main" val="330798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pic>
        <p:nvPicPr>
          <p:cNvPr id="11" name="Content Placeholder 10"/>
          <p:cNvPicPr>
            <a:picLocks noGrp="1" noChangeAspect="1"/>
          </p:cNvPicPr>
          <p:nvPr>
            <p:ph idx="1"/>
          </p:nvPr>
        </p:nvPicPr>
        <p:blipFill>
          <a:blip r:embed="rId2"/>
          <a:stretch>
            <a:fillRect/>
          </a:stretch>
        </p:blipFill>
        <p:spPr>
          <a:xfrm>
            <a:off x="263776" y="1492023"/>
            <a:ext cx="4254037" cy="3190528"/>
          </a:xfrm>
          <a:prstGeom prst="rect">
            <a:avLst/>
          </a:prstGeom>
        </p:spPr>
      </p:pic>
      <p:pic>
        <p:nvPicPr>
          <p:cNvPr id="12" name="Picture 11"/>
          <p:cNvPicPr>
            <a:picLocks noChangeAspect="1"/>
          </p:cNvPicPr>
          <p:nvPr/>
        </p:nvPicPr>
        <p:blipFill>
          <a:blip r:embed="rId3"/>
          <a:stretch>
            <a:fillRect/>
          </a:stretch>
        </p:blipFill>
        <p:spPr>
          <a:xfrm>
            <a:off x="4683022" y="1492023"/>
            <a:ext cx="4254037" cy="3190528"/>
          </a:xfrm>
          <a:prstGeom prst="rect">
            <a:avLst/>
          </a:prstGeom>
        </p:spPr>
      </p:pic>
      <p:sp>
        <p:nvSpPr>
          <p:cNvPr id="15" name="Rectangle 14"/>
          <p:cNvSpPr/>
          <p:nvPr/>
        </p:nvSpPr>
        <p:spPr>
          <a:xfrm>
            <a:off x="1808480" y="1070025"/>
            <a:ext cx="5157893" cy="369332"/>
          </a:xfrm>
          <a:prstGeom prst="rect">
            <a:avLst/>
          </a:prstGeom>
        </p:spPr>
        <p:txBody>
          <a:bodyPr wrap="square">
            <a:spAutoFit/>
          </a:bodyPr>
          <a:lstStyle/>
          <a:p>
            <a:pPr algn="ctr"/>
            <a:r>
              <a:rPr lang="en-US" dirty="0" smtClean="0"/>
              <a:t>Step 5: Assemble the parts</a:t>
            </a:r>
            <a:endParaRPr lang="en-US" dirty="0"/>
          </a:p>
        </p:txBody>
      </p:sp>
    </p:spTree>
    <p:extLst>
      <p:ext uri="{BB962C8B-B14F-4D97-AF65-F5344CB8AC3E}">
        <p14:creationId xmlns:p14="http://schemas.microsoft.com/office/powerpoint/2010/main" val="602204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Steps for Making Your Special Effects Model</a:t>
            </a:r>
          </a:p>
        </p:txBody>
      </p:sp>
      <p:pic>
        <p:nvPicPr>
          <p:cNvPr id="5" name="Content Placeholder 4"/>
          <p:cNvPicPr>
            <a:picLocks noGrp="1" noChangeAspect="1"/>
          </p:cNvPicPr>
          <p:nvPr>
            <p:ph idx="1"/>
          </p:nvPr>
        </p:nvPicPr>
        <p:blipFill>
          <a:blip r:embed="rId2"/>
          <a:stretch>
            <a:fillRect/>
          </a:stretch>
        </p:blipFill>
        <p:spPr>
          <a:xfrm>
            <a:off x="287444" y="1571226"/>
            <a:ext cx="4230370" cy="3172778"/>
          </a:xfrm>
          <a:prstGeom prst="rect">
            <a:avLst/>
          </a:prstGeom>
        </p:spPr>
      </p:pic>
      <p:sp>
        <p:nvSpPr>
          <p:cNvPr id="9" name="Rectangle 8"/>
          <p:cNvSpPr/>
          <p:nvPr/>
        </p:nvSpPr>
        <p:spPr>
          <a:xfrm>
            <a:off x="1808480" y="1070025"/>
            <a:ext cx="5157893" cy="369332"/>
          </a:xfrm>
          <a:prstGeom prst="rect">
            <a:avLst/>
          </a:prstGeom>
        </p:spPr>
        <p:txBody>
          <a:bodyPr wrap="square">
            <a:spAutoFit/>
          </a:bodyPr>
          <a:lstStyle/>
          <a:p>
            <a:pPr algn="ctr"/>
            <a:r>
              <a:rPr lang="en-US" dirty="0" smtClean="0"/>
              <a:t>Step 5: Assemble the parts.</a:t>
            </a:r>
            <a:endParaRPr lang="en-US" dirty="0"/>
          </a:p>
        </p:txBody>
      </p:sp>
      <p:pic>
        <p:nvPicPr>
          <p:cNvPr id="11" name="Picture 10"/>
          <p:cNvPicPr>
            <a:picLocks noChangeAspect="1"/>
          </p:cNvPicPr>
          <p:nvPr/>
        </p:nvPicPr>
        <p:blipFill>
          <a:blip r:embed="rId3"/>
          <a:stretch>
            <a:fillRect/>
          </a:stretch>
        </p:blipFill>
        <p:spPr>
          <a:xfrm>
            <a:off x="4710963" y="1571226"/>
            <a:ext cx="4229837" cy="3172378"/>
          </a:xfrm>
          <a:prstGeom prst="rect">
            <a:avLst/>
          </a:prstGeom>
        </p:spPr>
      </p:pic>
    </p:spTree>
    <p:extLst>
      <p:ext uri="{BB962C8B-B14F-4D97-AF65-F5344CB8AC3E}">
        <p14:creationId xmlns:p14="http://schemas.microsoft.com/office/powerpoint/2010/main" val="255433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 6</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List at least six occupations in which model making is used and discuss with your counselor some career opportunities in this field.</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1" y="83909"/>
            <a:ext cx="914400" cy="933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685" y="2097636"/>
            <a:ext cx="4261380" cy="2842866"/>
          </a:xfrm>
          <a:prstGeom prst="rect">
            <a:avLst/>
          </a:prstGeom>
        </p:spPr>
      </p:pic>
    </p:spTree>
    <p:extLst>
      <p:ext uri="{BB962C8B-B14F-4D97-AF65-F5344CB8AC3E}">
        <p14:creationId xmlns:p14="http://schemas.microsoft.com/office/powerpoint/2010/main" val="1069885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Occupations Using Model Making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dirty="0" smtClean="0"/>
              <a:t>Business Areas and How Models Are Used</a:t>
            </a:r>
          </a:p>
          <a:p>
            <a:r>
              <a:rPr lang="en-US" sz="1800" dirty="0" smtClean="0"/>
              <a:t>Automobile Industry: Sales, wind-resistance testing, safety design</a:t>
            </a:r>
          </a:p>
          <a:p>
            <a:r>
              <a:rPr lang="en-US" sz="1800" dirty="0" smtClean="0"/>
              <a:t>Toy Industry: Development and sales</a:t>
            </a:r>
          </a:p>
          <a:p>
            <a:r>
              <a:rPr lang="en-US" sz="1800" dirty="0" smtClean="0"/>
              <a:t>Chemical and Petroleum Industries: Process piping design, offshore drilling rigs, ship design, dry materials handling.</a:t>
            </a:r>
          </a:p>
          <a:p>
            <a:r>
              <a:rPr lang="en-US" sz="1800" dirty="0" smtClean="0"/>
              <a:t>Film and Theater Industry: Stage sets, robots, spaceships, cities, planets</a:t>
            </a:r>
          </a:p>
          <a:p>
            <a:r>
              <a:rPr lang="en-US" sz="1800" dirty="0" smtClean="0"/>
              <a:t>Building and Construction Industries: Building and house design, office layouts, site studies, urban planning</a:t>
            </a:r>
          </a:p>
          <a:p>
            <a:r>
              <a:rPr lang="en-US" sz="1800" dirty="0" smtClean="0"/>
              <a:t>Environmental and Civil Engineering: Topography studies, pollution studies, river flows, dams</a:t>
            </a:r>
          </a:p>
          <a:p>
            <a:r>
              <a:rPr lang="en-US" sz="1800" dirty="0" smtClean="0"/>
              <a:t>Law: Crime scene re-creations</a:t>
            </a:r>
          </a:p>
          <a:p>
            <a:r>
              <a:rPr lang="en-US" sz="1800" dirty="0" smtClean="0"/>
              <a:t>Amusement Parks: Rides and park layouts</a:t>
            </a:r>
          </a:p>
          <a:p>
            <a:r>
              <a:rPr lang="en-US" sz="1800" dirty="0" smtClean="0"/>
              <a:t>Medicine and Science: Human and animal anatomy, molecular structures</a:t>
            </a:r>
            <a:endParaRPr lang="en-US" sz="1800" dirty="0"/>
          </a:p>
        </p:txBody>
      </p:sp>
    </p:spTree>
    <p:extLst>
      <p:ext uri="{BB962C8B-B14F-4D97-AF65-F5344CB8AC3E}">
        <p14:creationId xmlns:p14="http://schemas.microsoft.com/office/powerpoint/2010/main" val="3931621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Careers in Model Making</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400" dirty="0"/>
              <a:t>How to become a Model Maker</a:t>
            </a:r>
          </a:p>
          <a:p>
            <a:r>
              <a:rPr lang="en-US" dirty="0"/>
              <a:t>Those who are considering a career in the model making industry must be artistic, be able to communicate effectively with others, and be able take an idea from a simple sketch to a full-blown three-dimensional piece. They must also have an eye for detail, the ability to understand scale, have patience, and be able to focus for long periods of time. They must also have knowledge and skill with sculpting, drawing and computers, and know how to use a variety of tools, machinery and materials including glue guns, resin and plastics.</a:t>
            </a:r>
          </a:p>
          <a:p>
            <a:r>
              <a:rPr lang="en-US" dirty="0"/>
              <a:t>Although there are no strict educational requirements needed for this career, having practical work experience or training can help individuals find employment in the model making industry. Employers prefer that model makers have design and model making skills and experience over a degree. Finding an internship or apprenticeship is one of the best ways of gaining experience in the field. </a:t>
            </a:r>
            <a:r>
              <a:rPr lang="en-US" dirty="0" smtClean="0"/>
              <a:t>Employers </a:t>
            </a:r>
            <a:r>
              <a:rPr lang="en-US" dirty="0" smtClean="0"/>
              <a:t>will also look for a portfolio of work that demonstrates you have an eye for detail and can produce quality models to very exact standards.</a:t>
            </a:r>
            <a:r>
              <a:rPr lang="en-US" dirty="0"/>
              <a:t> </a:t>
            </a:r>
          </a:p>
          <a:p>
            <a:r>
              <a:rPr lang="en-US" dirty="0"/>
              <a:t>Although not required, getting a degree or taking classes in fine arts, design, sculpting, drawing, painting, ceramics, metal work, woodwork, model making, computer aided design and studio arts can be very helpful.</a:t>
            </a:r>
          </a:p>
        </p:txBody>
      </p:sp>
    </p:spTree>
    <p:extLst>
      <p:ext uri="{BB962C8B-B14F-4D97-AF65-F5344CB8AC3E}">
        <p14:creationId xmlns:p14="http://schemas.microsoft.com/office/powerpoint/2010/main" val="136040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 1</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Study and understand the requirements for personal safety when using such </a:t>
            </a:r>
            <a:r>
              <a:rPr lang="en-US" sz="2000" dirty="0" smtClean="0"/>
              <a:t>model maker </a:t>
            </a:r>
            <a:r>
              <a:rPr lang="en-US" sz="2000" dirty="0"/>
              <a:t>hand tools such as: knives, handsaws, </a:t>
            </a:r>
            <a:r>
              <a:rPr lang="en-US" sz="2000" dirty="0" smtClean="0"/>
              <a:t>vises</a:t>
            </a:r>
            <a:r>
              <a:rPr lang="en-US" sz="2000" dirty="0"/>
              <a:t>, files, hammers, screwdrivers, hand drills and drill bits, pliers, and portable power tools, and when to use protective equipment such as goggles when grinding or drilling. Know what precautions to take when using flammable or hazardous products such as: glue, epoxy, paint, thinners. Discuss these with your counselor before you begin your model-making project and tell why they are important.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1" y="83909"/>
            <a:ext cx="914400" cy="93345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Do’s and Don’ts of Using Tools</a:t>
            </a:r>
            <a:endParaRPr lang="en-US" dirty="0"/>
          </a:p>
        </p:txBody>
      </p:sp>
      <p:sp>
        <p:nvSpPr>
          <p:cNvPr id="3" name="Content Placeholder 2"/>
          <p:cNvSpPr>
            <a:spLocks noGrp="1"/>
          </p:cNvSpPr>
          <p:nvPr>
            <p:ph idx="1"/>
          </p:nvPr>
        </p:nvSpPr>
        <p:spPr>
          <a:xfrm>
            <a:off x="448966" y="1290484"/>
            <a:ext cx="4793594" cy="3571838"/>
          </a:xfrm>
        </p:spPr>
        <p:txBody>
          <a:bodyPr>
            <a:normAutofit fontScale="92500" lnSpcReduction="10000"/>
          </a:bodyPr>
          <a:lstStyle/>
          <a:p>
            <a:r>
              <a:rPr lang="en-US" sz="1800" dirty="0" smtClean="0"/>
              <a:t>Never work alone when using power tools.</a:t>
            </a:r>
          </a:p>
          <a:p>
            <a:r>
              <a:rPr lang="en-US" sz="1800" dirty="0" smtClean="0"/>
              <a:t>Use each tool for what it was made to do – never for anything else. For example, use a screwdriver only for driving screws, not as a chisel or a pry bar.</a:t>
            </a:r>
          </a:p>
          <a:p>
            <a:r>
              <a:rPr lang="en-US" sz="1800" dirty="0" smtClean="0"/>
              <a:t>Inspect your tools and use only tools that are in good working condition. Broken tools could hurt you or damage your model.</a:t>
            </a:r>
          </a:p>
          <a:p>
            <a:r>
              <a:rPr lang="en-US" sz="1800" dirty="0" smtClean="0"/>
              <a:t>Get out only the tools you need and return them to your toolbox as soon as you are finished. This will keep your work area neat and prevent damage to the tools.</a:t>
            </a:r>
          </a:p>
          <a:p>
            <a:r>
              <a:rPr lang="en-US" sz="1800" dirty="0" smtClean="0"/>
              <a:t>Take good care of your tools. Keep them clean, oiled, and sharp.</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252" y="1290484"/>
            <a:ext cx="3565525" cy="2377017"/>
          </a:xfrm>
          <a:prstGeom prst="rect">
            <a:avLst/>
          </a:prstGeom>
        </p:spPr>
      </p:pic>
    </p:spTree>
    <p:extLst>
      <p:ext uri="{BB962C8B-B14F-4D97-AF65-F5344CB8AC3E}">
        <p14:creationId xmlns:p14="http://schemas.microsoft.com/office/powerpoint/2010/main" val="2015922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854554" cy="3571838"/>
          </a:xfrm>
        </p:spPr>
        <p:txBody>
          <a:bodyPr>
            <a:normAutofit/>
          </a:bodyPr>
          <a:lstStyle/>
          <a:p>
            <a:r>
              <a:rPr lang="en-US" sz="2400" dirty="0" smtClean="0"/>
              <a:t>Knives</a:t>
            </a:r>
          </a:p>
          <a:p>
            <a:pPr lvl="1"/>
            <a:r>
              <a:rPr lang="en-US" sz="1800" dirty="0" smtClean="0"/>
              <a:t>Use sharp blades that do not have any nicks. </a:t>
            </a:r>
            <a:endParaRPr lang="en-US" sz="1800" dirty="0"/>
          </a:p>
          <a:p>
            <a:pPr lvl="1"/>
            <a:r>
              <a:rPr lang="en-US" sz="1800" dirty="0" smtClean="0"/>
              <a:t>Cut away from your body.</a:t>
            </a:r>
          </a:p>
          <a:p>
            <a:pPr lvl="1"/>
            <a:r>
              <a:rPr lang="en-US" sz="1800" dirty="0" smtClean="0"/>
              <a:t>When you are done, cover the blade and put the knife away.</a:t>
            </a:r>
            <a:endParaRPr lang="en-US" sz="1800" dirty="0"/>
          </a:p>
        </p:txBody>
      </p:sp>
      <p:pic>
        <p:nvPicPr>
          <p:cNvPr id="6" name="Picture 5"/>
          <p:cNvPicPr>
            <a:picLocks noChangeAspect="1"/>
          </p:cNvPicPr>
          <p:nvPr/>
        </p:nvPicPr>
        <p:blipFill>
          <a:blip r:embed="rId2"/>
          <a:stretch>
            <a:fillRect/>
          </a:stretch>
        </p:blipFill>
        <p:spPr>
          <a:xfrm>
            <a:off x="5960533" y="1463040"/>
            <a:ext cx="2965873" cy="2669286"/>
          </a:xfrm>
          <a:prstGeom prst="rect">
            <a:avLst/>
          </a:prstGeom>
        </p:spPr>
      </p:pic>
    </p:spTree>
    <p:extLst>
      <p:ext uri="{BB962C8B-B14F-4D97-AF65-F5344CB8AC3E}">
        <p14:creationId xmlns:p14="http://schemas.microsoft.com/office/powerpoint/2010/main" val="38744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Tool Safety</a:t>
            </a:r>
            <a:endParaRPr lang="en-US" dirty="0"/>
          </a:p>
        </p:txBody>
      </p:sp>
      <p:sp>
        <p:nvSpPr>
          <p:cNvPr id="3" name="Content Placeholder 2"/>
          <p:cNvSpPr>
            <a:spLocks noGrp="1"/>
          </p:cNvSpPr>
          <p:nvPr>
            <p:ph idx="1"/>
          </p:nvPr>
        </p:nvSpPr>
        <p:spPr>
          <a:xfrm>
            <a:off x="448966" y="1290484"/>
            <a:ext cx="4922288" cy="3571838"/>
          </a:xfrm>
        </p:spPr>
        <p:txBody>
          <a:bodyPr>
            <a:normAutofit fontScale="92500" lnSpcReduction="20000"/>
          </a:bodyPr>
          <a:lstStyle/>
          <a:p>
            <a:r>
              <a:rPr lang="en-US" sz="2400" dirty="0" smtClean="0"/>
              <a:t>Handsaws</a:t>
            </a:r>
          </a:p>
          <a:p>
            <a:pPr lvl="1"/>
            <a:r>
              <a:rPr lang="en-US" sz="1800" dirty="0" smtClean="0"/>
              <a:t>Use a vise to secure the material being sawed.</a:t>
            </a:r>
          </a:p>
          <a:p>
            <a:pPr lvl="1"/>
            <a:r>
              <a:rPr lang="en-US" sz="1800" dirty="0" smtClean="0"/>
              <a:t>To prevent buckling or breaking, adjust the blade tension and make sure blades are installed firmly in the correct position.</a:t>
            </a:r>
          </a:p>
          <a:p>
            <a:pPr lvl="1"/>
            <a:r>
              <a:rPr lang="en-US" sz="1800" dirty="0" smtClean="0"/>
              <a:t>While working, provide enough clearance so that, as you saw, the point of the saw will not strike any object.</a:t>
            </a:r>
          </a:p>
          <a:p>
            <a:pPr lvl="1"/>
            <a:r>
              <a:rPr lang="en-US" sz="1800" dirty="0" smtClean="0"/>
              <a:t>Use steady, even strokes without bending the blade.</a:t>
            </a:r>
          </a:p>
          <a:p>
            <a:pPr lvl="1"/>
            <a:r>
              <a:rPr lang="en-US" sz="1800" dirty="0" smtClean="0"/>
              <a:t>When finished sawing, carefully wipe the blade clean and store the saw safely in a tool rack.</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254" y="1516295"/>
            <a:ext cx="3657600" cy="2734056"/>
          </a:xfrm>
          <a:prstGeom prst="rect">
            <a:avLst/>
          </a:prstGeom>
        </p:spPr>
      </p:pic>
    </p:spTree>
    <p:extLst>
      <p:ext uri="{BB962C8B-B14F-4D97-AF65-F5344CB8AC3E}">
        <p14:creationId xmlns:p14="http://schemas.microsoft.com/office/powerpoint/2010/main" val="74476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5048</Words>
  <Application>Microsoft Office PowerPoint</Application>
  <PresentationFormat>On-screen Show (16:9)</PresentationFormat>
  <Paragraphs>299</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Model Design and Building  Merit Badge</vt:lpstr>
      <vt:lpstr>Model Design and Building  Merit Badge Requirements</vt:lpstr>
      <vt:lpstr>Model Design and Building  Merit Badge Requirements</vt:lpstr>
      <vt:lpstr>Model Design and Building  Merit Badge Requirements</vt:lpstr>
      <vt:lpstr>Model Design and Building  Merit Badge Requirements</vt:lpstr>
      <vt:lpstr>Requirement 1</vt:lpstr>
      <vt:lpstr>1. Do’s and Don’ts of Using Tools</vt:lpstr>
      <vt:lpstr>1. Tool Safety</vt:lpstr>
      <vt:lpstr>1. Tool Safety</vt:lpstr>
      <vt:lpstr>1. Tool Safety</vt:lpstr>
      <vt:lpstr>1. Tool Safety</vt:lpstr>
      <vt:lpstr>1. Tool Safety</vt:lpstr>
      <vt:lpstr>1. Tool Safety</vt:lpstr>
      <vt:lpstr>1. Tool Safety</vt:lpstr>
      <vt:lpstr>1. Tool Safety</vt:lpstr>
      <vt:lpstr>1. Tool Safety</vt:lpstr>
      <vt:lpstr>1. Safety Equipment</vt:lpstr>
      <vt:lpstr>1. Flammable or Hazardous Product Safety</vt:lpstr>
      <vt:lpstr>Requirement 2</vt:lpstr>
      <vt:lpstr>2. Architectural Model</vt:lpstr>
      <vt:lpstr>2. Structural Model</vt:lpstr>
      <vt:lpstr>2. Process Model</vt:lpstr>
      <vt:lpstr>2. Mechanical Model</vt:lpstr>
      <vt:lpstr>2. Industrial Model</vt:lpstr>
      <vt:lpstr>2. Materials for Model Making</vt:lpstr>
      <vt:lpstr>2. Materials for Model Making</vt:lpstr>
      <vt:lpstr>Requirement 3</vt:lpstr>
      <vt:lpstr>3. Scale</vt:lpstr>
      <vt:lpstr>3. Scale</vt:lpstr>
      <vt:lpstr>3. Architectural Scale Ruler</vt:lpstr>
      <vt:lpstr>3. Architectural Scale Ruler</vt:lpstr>
      <vt:lpstr>3. Architectural Scale Ruler</vt:lpstr>
      <vt:lpstr>3. Architectural Scale Ruler</vt:lpstr>
      <vt:lpstr>3. Architectural Scale Ruler</vt:lpstr>
      <vt:lpstr>3. Scale</vt:lpstr>
      <vt:lpstr>3. Scale</vt:lpstr>
      <vt:lpstr>3. Scale</vt:lpstr>
      <vt:lpstr>3. Planning for Your Model Project</vt:lpstr>
      <vt:lpstr>Requirement 4</vt:lpstr>
      <vt:lpstr>4. Make Your Model</vt:lpstr>
      <vt:lpstr>4. Make Your Model</vt:lpstr>
      <vt:lpstr>4. Make Your Model</vt:lpstr>
      <vt:lpstr>4. Make Your Model</vt:lpstr>
      <vt:lpstr>Requirement 5</vt:lpstr>
      <vt:lpstr>5. Steps for Making Your Special Effects Model</vt:lpstr>
      <vt:lpstr>5. Steps for Making Your Special Effects Model</vt:lpstr>
      <vt:lpstr>5. Steps for Making Your Special Effects Model</vt:lpstr>
      <vt:lpstr>5. Steps for Making Your Special Effects Model</vt:lpstr>
      <vt:lpstr>5. Steps for Making Your Special Effects Model</vt:lpstr>
      <vt:lpstr>5. Steps for Making Your Special Effects Model</vt:lpstr>
      <vt:lpstr>5. Steps for Making Your Special Effects Model</vt:lpstr>
      <vt:lpstr>5. Steps for Making Your Special Effects Model</vt:lpstr>
      <vt:lpstr>Requirement 6</vt:lpstr>
      <vt:lpstr>6. Occupations Using Model Making</vt:lpstr>
      <vt:lpstr>6. Careers in Model Making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2020-12-10T13:22:48Z</dcterms:modified>
</cp:coreProperties>
</file>